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53"/>
  </p:notesMasterIdLst>
  <p:sldIdLst>
    <p:sldId id="256" r:id="rId2"/>
    <p:sldId id="257" r:id="rId3"/>
    <p:sldId id="313" r:id="rId4"/>
    <p:sldId id="308" r:id="rId5"/>
    <p:sldId id="309" r:id="rId6"/>
    <p:sldId id="258" r:id="rId7"/>
    <p:sldId id="314" r:id="rId8"/>
    <p:sldId id="259" r:id="rId9"/>
    <p:sldId id="267" r:id="rId10"/>
    <p:sldId id="268" r:id="rId11"/>
    <p:sldId id="269" r:id="rId12"/>
    <p:sldId id="266" r:id="rId13"/>
    <p:sldId id="305" r:id="rId14"/>
    <p:sldId id="307" r:id="rId15"/>
    <p:sldId id="274" r:id="rId16"/>
    <p:sldId id="287" r:id="rId17"/>
    <p:sldId id="260" r:id="rId18"/>
    <p:sldId id="319" r:id="rId19"/>
    <p:sldId id="276" r:id="rId20"/>
    <p:sldId id="277" r:id="rId21"/>
    <p:sldId id="278" r:id="rId22"/>
    <p:sldId id="279" r:id="rId23"/>
    <p:sldId id="280" r:id="rId24"/>
    <p:sldId id="281" r:id="rId25"/>
    <p:sldId id="282" r:id="rId26"/>
    <p:sldId id="283" r:id="rId27"/>
    <p:sldId id="284" r:id="rId28"/>
    <p:sldId id="285" r:id="rId29"/>
    <p:sldId id="286" r:id="rId30"/>
    <p:sldId id="315" r:id="rId31"/>
    <p:sldId id="311" r:id="rId32"/>
    <p:sldId id="312" r:id="rId33"/>
    <p:sldId id="310" r:id="rId34"/>
    <p:sldId id="289" r:id="rId35"/>
    <p:sldId id="316" r:id="rId36"/>
    <p:sldId id="262" r:id="rId37"/>
    <p:sldId id="273" r:id="rId38"/>
    <p:sldId id="317" r:id="rId39"/>
    <p:sldId id="263" r:id="rId40"/>
    <p:sldId id="291" r:id="rId41"/>
    <p:sldId id="292" r:id="rId42"/>
    <p:sldId id="320" r:id="rId43"/>
    <p:sldId id="321" r:id="rId44"/>
    <p:sldId id="294" r:id="rId45"/>
    <p:sldId id="296" r:id="rId46"/>
    <p:sldId id="298" r:id="rId47"/>
    <p:sldId id="302" r:id="rId48"/>
    <p:sldId id="300" r:id="rId49"/>
    <p:sldId id="324" r:id="rId50"/>
    <p:sldId id="265" r:id="rId51"/>
    <p:sldId id="323" r:id="rId5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8" autoAdjust="0"/>
    <p:restoredTop sz="94660"/>
  </p:normalViewPr>
  <p:slideViewPr>
    <p:cSldViewPr snapToGrid="0">
      <p:cViewPr>
        <p:scale>
          <a:sx n="120" d="100"/>
          <a:sy n="120" d="100"/>
        </p:scale>
        <p:origin x="-108" y="6"/>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5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9B38D-4DAF-4223-AA6E-F5C63E33C6D4}" type="datetimeFigureOut">
              <a:rPr lang="fr-FR"/>
              <a:t>18/12/2014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21513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30753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236335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73220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224690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355168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664535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4205367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1555920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1059022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4203079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48</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50</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ajouter minimax explication</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424408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0214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12B83DB-FAC4-4AC0-9B57-C23B2C944C5A}" type="datetime1">
              <a:rPr lang="fr-FR" smtClean="0"/>
              <a:t>18/12/2014</a:t>
            </a:fld>
            <a:endParaRPr lang="fr-FR"/>
          </a:p>
        </p:txBody>
      </p:sp>
      <p:sp>
        <p:nvSpPr>
          <p:cNvPr id="8" name="Slide Number Placeholder 7"/>
          <p:cNvSpPr>
            <a:spLocks noGrp="1"/>
          </p:cNvSpPr>
          <p:nvPr>
            <p:ph type="sldNum" sz="quarter" idx="11"/>
          </p:nvPr>
        </p:nvSpPr>
        <p:spPr>
          <a:xfrm>
            <a:off x="9760505" y="699872"/>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Footer Placeholder 8"/>
          <p:cNvSpPr>
            <a:spLocks noGrp="1"/>
          </p:cNvSpPr>
          <p:nvPr>
            <p:ph type="ftr" sz="quarter" idx="12"/>
          </p:nvPr>
        </p:nvSpPr>
        <p:spPr/>
        <p:txBody>
          <a:bodyPr/>
          <a:lstStyle/>
          <a:p>
            <a:endParaRPr lang="fr-F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64410-D9FB-4BB1-9D2E-683A1484BAAB}"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5"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1DD1A-ED20-4B06-9A92-F01EF1B11A10}"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B204CC-FF03-46F3-887E-91BD1BD77EA8}" type="datetime1">
              <a:rPr lang="fr-FR" smtClean="0"/>
              <a:t>18/12/2014</a:t>
            </a:fld>
            <a:endParaRPr lang="fr-F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9752554" y="699874"/>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BF032-8F68-46BA-A3A6-9348057B67DE}"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4"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D5F937-3261-46EF-A99B-10203044902C}"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44602"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6"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12B8874-D972-4E80-AF95-0B58984D9D18}" type="datetime1">
              <a:rPr lang="fr-FR" smtClean="0"/>
              <a:t>18/12/2014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9752554" y="699866"/>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F22901-617E-4764-B8BD-9049B68F079E}" type="datetime1">
              <a:rPr lang="fr-FR" smtClean="0"/>
              <a:t>18/12/2014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a:xfrm>
            <a:off x="9752553" y="702248"/>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F3DB0-567D-40AC-B3B8-6C59FED3E2C5}" type="datetime1">
              <a:rPr lang="fr-FR" smtClean="0"/>
              <a:t>18/12/2014</a:t>
            </a:fld>
            <a:endParaRPr lang="fr-FR"/>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a:xfrm>
            <a:off x="9744602" y="710199"/>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E61F6-AF1F-4BC5-9EE9-D71CA9B7179A}"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1D3EE-B96D-481E-A5A8-803899225364}"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60506"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6D647E3-10DB-4377-9C42-A6BFA38B67BE}" type="datetime1">
              <a:rPr lang="fr-FR" smtClean="0"/>
              <a:t>18/12/2014</a:t>
            </a:fld>
            <a:endParaRPr lang="fr-FR"/>
          </a:p>
        </p:txBody>
      </p:sp>
      <p:sp>
        <p:nvSpPr>
          <p:cNvPr id="6" name="Slide Number Placeholder 5"/>
          <p:cNvSpPr>
            <a:spLocks noGrp="1"/>
          </p:cNvSpPr>
          <p:nvPr>
            <p:ph type="sldNum" sz="quarter" idx="4"/>
          </p:nvPr>
        </p:nvSpPr>
        <p:spPr>
          <a:xfrm>
            <a:off x="9744602" y="678395"/>
            <a:ext cx="1254937" cy="301752"/>
          </a:xfrm>
          <a:prstGeom prst="rect">
            <a:avLst/>
          </a:prstGeom>
        </p:spPr>
        <p:txBody>
          <a:bodyPr vert="horz" lIns="91440" tIns="45720" rIns="91440" bIns="45720" rtlCol="0" anchor="ctr"/>
          <a:lstStyle>
            <a:lvl1pPr algn="r">
              <a:defRPr sz="2800" b="1">
                <a:solidFill>
                  <a:srgbClr val="FF3300"/>
                </a:solidFill>
              </a:defRPr>
            </a:lvl1pPr>
          </a:lstStyle>
          <a:p>
            <a:fld id="{789A2A0C-D44F-4523-8D1A-D12B62504EB2}" type="slidenum">
              <a:rPr lang="fr-FR" smtClean="0"/>
              <a:pPr/>
              <a:t>‹#›</a:t>
            </a:fld>
            <a:endParaRPr lang="fr-FR" dirty="0"/>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fr-F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push dir="r"/>
  </p:transition>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3.jpeg"/><Relationship Id="rId7"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5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2950" y="1558455"/>
            <a:ext cx="10782300" cy="1951507"/>
          </a:xfrm>
        </p:spPr>
        <p:txBody>
          <a:bodyPr>
            <a:normAutofit/>
          </a:bodyPr>
          <a:lstStyle/>
          <a:p>
            <a:r>
              <a:rPr lang="en-US" dirty="0"/>
              <a:t>Fast and furious Game Playing :</a:t>
            </a:r>
            <a:br>
              <a:rPr lang="en-US" dirty="0"/>
            </a:br>
            <a:r>
              <a:rPr lang="en-US" dirty="0" err="1"/>
              <a:t>MonteCarlo</a:t>
            </a:r>
            <a:r>
              <a:rPr lang="en-US" dirty="0"/>
              <a:t> drift</a:t>
            </a:r>
            <a:endParaRPr lang="fr-FR" dirty="0"/>
          </a:p>
        </p:txBody>
      </p:sp>
      <p:sp>
        <p:nvSpPr>
          <p:cNvPr id="3" name="Sous-titre 2"/>
          <p:cNvSpPr>
            <a:spLocks noGrp="1"/>
          </p:cNvSpPr>
          <p:nvPr>
            <p:ph type="subTitle" idx="1"/>
          </p:nvPr>
        </p:nvSpPr>
        <p:spPr>
          <a:xfrm>
            <a:off x="1617169" y="3811644"/>
            <a:ext cx="2933700" cy="2629831"/>
          </a:xfrm>
        </p:spPr>
        <p:txBody>
          <a:bodyPr>
            <a:normAutofit/>
          </a:bodyPr>
          <a:lstStyle/>
          <a:p>
            <a:pPr algn="ctr"/>
            <a:r>
              <a:rPr lang="fr-FR" u="sng" dirty="0" err="1" smtClean="0">
                <a:latin typeface="Calibri" charset="0"/>
              </a:rPr>
              <a:t>Students</a:t>
            </a:r>
            <a:r>
              <a:rPr lang="fr-FR" u="sng" dirty="0" smtClean="0">
                <a:latin typeface="Calibri" charset="0"/>
              </a:rPr>
              <a:t> :</a:t>
            </a:r>
          </a:p>
          <a:p>
            <a:pPr algn="ctr"/>
            <a:r>
              <a:rPr lang="fr-FR" dirty="0" err="1" smtClean="0">
                <a:latin typeface="Calibri" charset="0"/>
              </a:rPr>
              <a:t>Prateek</a:t>
            </a:r>
            <a:r>
              <a:rPr lang="fr-FR" dirty="0" smtClean="0">
                <a:latin typeface="Calibri" charset="0"/>
              </a:rPr>
              <a:t> </a:t>
            </a:r>
            <a:r>
              <a:rPr lang="fr-FR" dirty="0" err="1" smtClean="0">
                <a:latin typeface="Calibri" charset="0"/>
              </a:rPr>
              <a:t>Bhatnagar</a:t>
            </a:r>
            <a:r>
              <a:rPr lang="fr-FR" dirty="0" smtClean="0">
                <a:latin typeface="Calibri" charset="0"/>
              </a:rPr>
              <a:t/>
            </a:r>
            <a:br>
              <a:rPr lang="fr-FR" dirty="0" smtClean="0">
                <a:latin typeface="Calibri" charset="0"/>
              </a:rPr>
            </a:br>
            <a:r>
              <a:rPr lang="fr-FR" dirty="0" smtClean="0">
                <a:latin typeface="Calibri" charset="0"/>
              </a:rPr>
              <a:t>Baptiste Bignon</a:t>
            </a:r>
            <a:br>
              <a:rPr lang="fr-FR" dirty="0" smtClean="0">
                <a:latin typeface="Calibri" charset="0"/>
              </a:rPr>
            </a:br>
            <a:r>
              <a:rPr lang="fr-FR" dirty="0" err="1" smtClean="0">
                <a:latin typeface="Calibri" charset="0"/>
              </a:rPr>
              <a:t>Mikaïl</a:t>
            </a:r>
            <a:r>
              <a:rPr lang="fr-FR" dirty="0" smtClean="0">
                <a:latin typeface="Calibri" charset="0"/>
              </a:rPr>
              <a:t> </a:t>
            </a:r>
            <a:r>
              <a:rPr lang="fr-FR" dirty="0" err="1" smtClean="0">
                <a:latin typeface="Calibri" charset="0"/>
              </a:rPr>
              <a:t>Demirdelen</a:t>
            </a:r>
            <a:r>
              <a:rPr lang="fr-FR" dirty="0" smtClean="0">
                <a:latin typeface="Calibri" charset="0"/>
              </a:rPr>
              <a:t/>
            </a:r>
            <a:br>
              <a:rPr lang="fr-FR" dirty="0" smtClean="0">
                <a:latin typeface="Calibri" charset="0"/>
              </a:rPr>
            </a:br>
            <a:r>
              <a:rPr lang="fr-FR" dirty="0" smtClean="0">
                <a:latin typeface="Calibri" charset="0"/>
              </a:rPr>
              <a:t>Gabriel </a:t>
            </a:r>
            <a:r>
              <a:rPr lang="fr-FR" dirty="0" err="1" smtClean="0">
                <a:latin typeface="Calibri" charset="0"/>
              </a:rPr>
              <a:t>Prevosto</a:t>
            </a:r>
            <a:r>
              <a:rPr lang="fr-FR" dirty="0" smtClean="0">
                <a:latin typeface="Calibri" charset="0"/>
              </a:rPr>
              <a:t/>
            </a:r>
            <a:br>
              <a:rPr lang="fr-FR" dirty="0" smtClean="0">
                <a:latin typeface="Calibri" charset="0"/>
              </a:rPr>
            </a:br>
            <a:r>
              <a:rPr lang="fr-FR" dirty="0" smtClean="0">
                <a:latin typeface="Calibri" charset="0"/>
              </a:rPr>
              <a:t>Dan </a:t>
            </a:r>
            <a:r>
              <a:rPr lang="fr-FR" dirty="0" err="1" smtClean="0">
                <a:latin typeface="Calibri" charset="0"/>
              </a:rPr>
              <a:t>Seeruttun</a:t>
            </a:r>
            <a:r>
              <a:rPr lang="fr-FR" dirty="0" smtClean="0">
                <a:latin typeface="Calibri" charset="0"/>
              </a:rPr>
              <a:t>--Marie</a:t>
            </a:r>
            <a:br>
              <a:rPr lang="fr-FR" dirty="0" smtClean="0">
                <a:latin typeface="Calibri" charset="0"/>
              </a:rPr>
            </a:br>
            <a:r>
              <a:rPr lang="fr-FR" dirty="0" smtClean="0">
                <a:latin typeface="Calibri" charset="0"/>
              </a:rPr>
              <a:t>Benoît Viguier </a:t>
            </a:r>
            <a:endParaRPr lang="fr-FR" dirty="0">
              <a:latin typeface="Calibri" charset="0"/>
            </a:endParaRPr>
          </a:p>
        </p:txBody>
      </p:sp>
      <p:pic>
        <p:nvPicPr>
          <p:cNvPr id="4" name="Image 3" descr="Insa-rennes-logo.svg.png"/>
          <p:cNvPicPr>
            <a:picLocks noChangeAspect="1"/>
          </p:cNvPicPr>
          <p:nvPr/>
        </p:nvPicPr>
        <p:blipFill>
          <a:blip r:embed="rId3"/>
          <a:stretch>
            <a:fillRect/>
          </a:stretch>
        </p:blipFill>
        <p:spPr>
          <a:xfrm>
            <a:off x="6821966" y="365625"/>
            <a:ext cx="4496539" cy="1332514"/>
          </a:xfrm>
          <a:prstGeom prst="rect">
            <a:avLst/>
          </a:prstGeom>
        </p:spPr>
      </p:pic>
      <p:sp>
        <p:nvSpPr>
          <p:cNvPr id="5" name="Sous-titre 2"/>
          <p:cNvSpPr txBox="1">
            <a:spLocks/>
          </p:cNvSpPr>
          <p:nvPr/>
        </p:nvSpPr>
        <p:spPr>
          <a:xfrm>
            <a:off x="7724847" y="3811644"/>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u="sng" dirty="0" err="1" smtClean="0">
                <a:latin typeface="Calibri" charset="0"/>
              </a:rPr>
              <a:t>Supervisors</a:t>
            </a:r>
            <a:r>
              <a:rPr lang="fr-FR" u="sng" dirty="0" smtClean="0">
                <a:latin typeface="Calibri" charset="0"/>
              </a:rPr>
              <a:t> :</a:t>
            </a:r>
            <a:endParaRPr lang="fr-FR" u="sng" dirty="0">
              <a:latin typeface="Calibri" charset="0"/>
            </a:endParaRPr>
          </a:p>
          <a:p>
            <a:r>
              <a:rPr lang="fr-FR" dirty="0" err="1">
                <a:latin typeface="Calibri" charset="0"/>
              </a:rPr>
              <a:t>Nikolaos</a:t>
            </a:r>
            <a:r>
              <a:rPr lang="fr-FR" dirty="0">
                <a:latin typeface="Calibri" charset="0"/>
              </a:rPr>
              <a:t> </a:t>
            </a:r>
            <a:r>
              <a:rPr lang="fr-FR" dirty="0" err="1">
                <a:latin typeface="Calibri" charset="0"/>
              </a:rPr>
              <a:t>Parlavantzas</a:t>
            </a:r>
            <a:r>
              <a:rPr lang="fr-FR" dirty="0">
                <a:latin typeface="Calibri" charset="0"/>
              </a:rPr>
              <a:t> Christian Raymond</a:t>
            </a:r>
          </a:p>
          <a:p>
            <a:endParaRPr lang="fr-FR" dirty="0">
              <a:latin typeface="Calibri" charset="0"/>
            </a:endParaRPr>
          </a:p>
          <a:p>
            <a:endParaRPr lang="fr-FR" dirty="0">
              <a:latin typeface="Calibri" charset="0"/>
            </a:endParaRPr>
          </a:p>
          <a:p>
            <a:r>
              <a:rPr lang="fr-FR" dirty="0" err="1">
                <a:latin typeface="Calibri" charset="0"/>
              </a:rPr>
              <a:t>Year</a:t>
            </a:r>
            <a:r>
              <a:rPr lang="fr-FR" dirty="0">
                <a:latin typeface="Calibri" charset="0"/>
              </a:rPr>
              <a:t> 2014-2015</a:t>
            </a:r>
          </a:p>
        </p:txBody>
      </p:sp>
      <p:pic>
        <p:nvPicPr>
          <p:cNvPr id="6" name="Image 5" descr="1411179916-1030186520.jpg"/>
          <p:cNvPicPr>
            <a:picLocks noChangeAspect="1"/>
          </p:cNvPicPr>
          <p:nvPr/>
        </p:nvPicPr>
        <p:blipFill>
          <a:blip r:embed="rId4"/>
          <a:stretch>
            <a:fillRect/>
          </a:stretch>
        </p:blipFill>
        <p:spPr>
          <a:xfrm>
            <a:off x="4550869" y="3811644"/>
            <a:ext cx="3052517" cy="2478844"/>
          </a:xfrm>
          <a:prstGeom prst="rect">
            <a:avLst/>
          </a:prstGeom>
        </p:spPr>
      </p:pic>
    </p:spTree>
    <p:extLst>
      <p:ext uri="{BB962C8B-B14F-4D97-AF65-F5344CB8AC3E}">
        <p14:creationId xmlns:p14="http://schemas.microsoft.com/office/powerpoint/2010/main" val="263456750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plac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269" y="1961224"/>
            <a:ext cx="3888187" cy="3197255"/>
          </a:xfrm>
        </p:spPr>
      </p:pic>
      <p:sp>
        <p:nvSpPr>
          <p:cNvPr id="6" name="Espace réservé du texte 5"/>
          <p:cNvSpPr>
            <a:spLocks noGrp="1"/>
          </p:cNvSpPr>
          <p:nvPr>
            <p:ph type="body" sz="half" idx="2"/>
          </p:nvPr>
        </p:nvSpPr>
        <p:spPr>
          <a:xfrm>
            <a:off x="1219200" y="3226209"/>
            <a:ext cx="3934581" cy="2245387"/>
          </a:xfrm>
        </p:spPr>
        <p:txBody>
          <a:bodyPr>
            <a:normAutofit fontScale="70000" lnSpcReduction="20000"/>
          </a:bodyPr>
          <a:lstStyle/>
          <a:p>
            <a:pPr marL="457200" indent="-457200">
              <a:buFont typeface="Wingdings" panose="05000000000000000000" pitchFamily="2" charset="2"/>
              <a:buChar char="§"/>
            </a:pPr>
            <a:r>
              <a:rPr lang="en-US" sz="2800" dirty="0" smtClean="0"/>
              <a:t>Pieces can move on any adjacent square, but not diagonally.</a:t>
            </a:r>
          </a:p>
          <a:p>
            <a:pPr marL="457200" indent="-457200">
              <a:buFont typeface="Wingdings" panose="05000000000000000000" pitchFamily="2" charset="2"/>
              <a:buChar char="§"/>
            </a:pPr>
            <a:endParaRPr lang="en-US" sz="2800" dirty="0" smtClean="0"/>
          </a:p>
          <a:p>
            <a:pPr marL="457200" indent="-457200">
              <a:buFont typeface="Wingdings" panose="05000000000000000000" pitchFamily="2" charset="2"/>
              <a:buChar char="§"/>
            </a:pPr>
            <a:r>
              <a:rPr lang="en-US" sz="2800" dirty="0" smtClean="0"/>
              <a:t>Any </a:t>
            </a:r>
            <a:r>
              <a:rPr lang="en-US" sz="2800" dirty="0"/>
              <a:t>piece can use two moves to push or pull an adjacent enemy piece, if said piece is weaker.</a:t>
            </a:r>
            <a:endParaRPr lang="fr-FR" sz="2800" dirty="0"/>
          </a:p>
        </p:txBody>
      </p:sp>
      <p:pic>
        <p:nvPicPr>
          <p:cNvPr id="3" name="Image 2" descr="Displace_2.png"/>
          <p:cNvPicPr>
            <a:picLocks noChangeAspect="1"/>
          </p:cNvPicPr>
          <p:nvPr/>
        </p:nvPicPr>
        <p:blipFill>
          <a:blip r:embed="rId4"/>
          <a:stretch>
            <a:fillRect/>
          </a:stretch>
        </p:blipFill>
        <p:spPr>
          <a:xfrm>
            <a:off x="6820868" y="1965524"/>
            <a:ext cx="3897489" cy="3203141"/>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10"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Displacement</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10</a:t>
            </a:fld>
            <a:endParaRPr lang="fr-FR"/>
          </a:p>
        </p:txBody>
      </p:sp>
    </p:spTree>
    <p:extLst>
      <p:ext uri="{BB962C8B-B14F-4D97-AF65-F5344CB8AC3E}">
        <p14:creationId xmlns:p14="http://schemas.microsoft.com/office/powerpoint/2010/main" val="1501916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Freez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593" y="1884460"/>
            <a:ext cx="3777763" cy="3106453"/>
          </a:xfrm>
        </p:spPr>
      </p:pic>
      <p:sp>
        <p:nvSpPr>
          <p:cNvPr id="6" name="Espace réservé du texte 5"/>
          <p:cNvSpPr>
            <a:spLocks noGrp="1"/>
          </p:cNvSpPr>
          <p:nvPr>
            <p:ph type="body" sz="half" idx="2"/>
          </p:nvPr>
        </p:nvSpPr>
        <p:spPr>
          <a:xfrm>
            <a:off x="1219200" y="3106940"/>
            <a:ext cx="3934581" cy="2245387"/>
          </a:xfrm>
        </p:spPr>
        <p:txBody>
          <a:bodyPr/>
          <a:lstStyle/>
          <a:p>
            <a:r>
              <a:rPr lang="en-US" sz="2800" dirty="0"/>
              <a:t>A piece standing next to a stronger enemy piece cannot move unless there is an ally piece beside it.</a:t>
            </a:r>
            <a:endParaRPr lang="fr-FR" sz="2800" dirty="0"/>
          </a:p>
        </p:txBody>
      </p:sp>
      <p:pic>
        <p:nvPicPr>
          <p:cNvPr id="3" name="Image 2" descr="Freeze_2.png"/>
          <p:cNvPicPr>
            <a:picLocks noChangeAspect="1"/>
          </p:cNvPicPr>
          <p:nvPr/>
        </p:nvPicPr>
        <p:blipFill>
          <a:blip r:embed="rId4"/>
          <a:stretch>
            <a:fillRect/>
          </a:stretch>
        </p:blipFill>
        <p:spPr>
          <a:xfrm>
            <a:off x="6300805" y="1890533"/>
            <a:ext cx="3805314" cy="3126740"/>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Freezing</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11</a:t>
            </a:fld>
            <a:endParaRPr lang="fr-FR"/>
          </a:p>
        </p:txBody>
      </p:sp>
    </p:spTree>
    <p:extLst>
      <p:ext uri="{BB962C8B-B14F-4D97-AF65-F5344CB8AC3E}">
        <p14:creationId xmlns:p14="http://schemas.microsoft.com/office/powerpoint/2010/main" val="2846335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rap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5469" y="2102458"/>
            <a:ext cx="3005825" cy="2991974"/>
          </a:xfrm>
        </p:spPr>
      </p:pic>
      <p:sp>
        <p:nvSpPr>
          <p:cNvPr id="5" name="Espace réservé du texte 4"/>
          <p:cNvSpPr>
            <a:spLocks noGrp="1"/>
          </p:cNvSpPr>
          <p:nvPr>
            <p:ph type="body" sz="half" idx="2"/>
          </p:nvPr>
        </p:nvSpPr>
        <p:spPr>
          <a:xfrm>
            <a:off x="1219200" y="3303054"/>
            <a:ext cx="3934581" cy="2245387"/>
          </a:xfrm>
        </p:spPr>
        <p:txBody>
          <a:bodyPr/>
          <a:lstStyle/>
          <a:p>
            <a:r>
              <a:rPr lang="en-US" sz="2800" dirty="0"/>
              <a:t>Each piece standing on a trap dies, unless there is an ally piece beside it.</a:t>
            </a:r>
            <a:endParaRPr lang="fr-FR" sz="2800" dirty="0"/>
          </a:p>
        </p:txBody>
      </p:sp>
      <p:pic>
        <p:nvPicPr>
          <p:cNvPr id="3" name="Image 2" descr="Trap_2.png"/>
          <p:cNvPicPr>
            <a:picLocks noChangeAspect="1"/>
          </p:cNvPicPr>
          <p:nvPr/>
        </p:nvPicPr>
        <p:blipFill>
          <a:blip r:embed="rId4"/>
          <a:stretch>
            <a:fillRect/>
          </a:stretch>
        </p:blipFill>
        <p:spPr>
          <a:xfrm>
            <a:off x="6195469" y="2107423"/>
            <a:ext cx="3004190" cy="298768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smtClean="0"/>
              <a:t>Traps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12</a:t>
            </a:fld>
            <a:endParaRPr lang="fr-FR"/>
          </a:p>
        </p:txBody>
      </p:sp>
    </p:spTree>
    <p:extLst>
      <p:ext uri="{BB962C8B-B14F-4D97-AF65-F5344CB8AC3E}">
        <p14:creationId xmlns:p14="http://schemas.microsoft.com/office/powerpoint/2010/main" val="303404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370275" y="2396123"/>
            <a:ext cx="4291054" cy="3539527"/>
          </a:xfrm>
        </p:spPr>
        <p:txBody>
          <a:bodyPr/>
          <a:lstStyle/>
          <a:p>
            <a:pPr marL="0" indent="0">
              <a:buNone/>
            </a:pPr>
            <a:endParaRPr lang="fr-FR" dirty="0"/>
          </a:p>
          <a:p>
            <a:pPr marL="0" indent="0">
              <a:buNone/>
            </a:pPr>
            <a:r>
              <a:rPr lang="fr-FR" dirty="0" err="1"/>
              <a:t>That's</a:t>
            </a:r>
            <a:r>
              <a:rPr lang="fr-FR" dirty="0"/>
              <a:t> </a:t>
            </a:r>
            <a:r>
              <a:rPr lang="fr-FR" dirty="0" err="1"/>
              <a:t>it</a:t>
            </a:r>
            <a:r>
              <a:rPr lang="fr-FR" dirty="0"/>
              <a:t> !</a:t>
            </a:r>
          </a:p>
          <a:p>
            <a:pPr marL="0" indent="0">
              <a:buNone/>
            </a:pPr>
            <a:r>
              <a:rPr lang="fr-FR" dirty="0"/>
              <a:t>Simple </a:t>
            </a:r>
            <a:r>
              <a:rPr lang="fr-FR" dirty="0" err="1"/>
              <a:t>isn't</a:t>
            </a:r>
            <a:r>
              <a:rPr lang="fr-FR" dirty="0"/>
              <a:t> </a:t>
            </a:r>
            <a:r>
              <a:rPr lang="fr-FR" dirty="0" err="1"/>
              <a:t>it</a:t>
            </a:r>
            <a:r>
              <a:rPr lang="fr-FR" dirty="0"/>
              <a:t> ?</a:t>
            </a:r>
          </a:p>
          <a:p>
            <a:pPr marL="0" indent="0">
              <a:buNone/>
            </a:pPr>
            <a:r>
              <a:rPr lang="fr-FR" dirty="0"/>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9"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13</a:t>
            </a:fld>
            <a:endParaRPr lang="fr-FR"/>
          </a:p>
        </p:txBody>
      </p:sp>
    </p:spTree>
    <p:extLst>
      <p:ext uri="{BB962C8B-B14F-4D97-AF65-F5344CB8AC3E}">
        <p14:creationId xmlns:p14="http://schemas.microsoft.com/office/powerpoint/2010/main" val="32828544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solidFill>
                  <a:srgbClr val="FF3300"/>
                </a:solidFill>
              </a:rPr>
              <a:t>Contents</a:t>
            </a: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b="1" dirty="0">
                <a:solidFill>
                  <a:srgbClr val="FF3300"/>
                </a:solidFill>
              </a:rPr>
              <a:t>MCTS </a:t>
            </a:r>
            <a:r>
              <a:rPr lang="fr-FR" b="1" dirty="0" err="1">
                <a:solidFill>
                  <a:srgbClr val="FF3300"/>
                </a:solidFill>
              </a:rPr>
              <a:t>algorithm</a:t>
            </a:r>
            <a:endParaRPr lang="fr-FR" b="1" dirty="0">
              <a:solidFill>
                <a:srgbClr val="FF3300"/>
              </a:solidFill>
            </a:endParaRPr>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14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1216877"/>
            <a:ext cx="9037928" cy="2451100"/>
          </a:xfrm>
          <a:prstGeom prst="rect">
            <a:avLst/>
          </a:prstGeom>
        </p:spPr>
      </p:pic>
      <p:sp>
        <p:nvSpPr>
          <p:cNvPr id="5" name="ZoneTexte 4"/>
          <p:cNvSpPr txBox="1"/>
          <p:nvPr/>
        </p:nvSpPr>
        <p:spPr>
          <a:xfrm>
            <a:off x="3708915" y="5259496"/>
            <a:ext cx="5895975" cy="1384995"/>
          </a:xfrm>
          <a:prstGeom prst="rect">
            <a:avLst/>
          </a:prstGeom>
        </p:spPr>
        <p:txBody>
          <a:bodyPr rtlCol="0">
            <a:spAutoFit/>
          </a:bodyPr>
          <a:lstStyle/>
          <a:p>
            <a:r>
              <a:rPr lang="en-US" sz="2800" dirty="0" smtClean="0"/>
              <a:t>In a search tree :</a:t>
            </a:r>
            <a:endParaRPr lang="fr-FR" sz="2400" dirty="0"/>
          </a:p>
          <a:p>
            <a:pPr marL="742950" lvl="1" indent="-285750">
              <a:buClr>
                <a:srgbClr val="FF3300"/>
              </a:buClr>
              <a:buFont typeface="Arial" panose="020B0604020202020204" pitchFamily="34" charset="0"/>
              <a:buChar char="•"/>
            </a:pPr>
            <a:r>
              <a:rPr lang="en-US" sz="2800" dirty="0" smtClean="0"/>
              <a:t>each node is a position.</a:t>
            </a:r>
          </a:p>
          <a:p>
            <a:pPr marL="742950" lvl="1" indent="-285750">
              <a:buClr>
                <a:srgbClr val="FF3300"/>
              </a:buClr>
              <a:buFont typeface="Arial" panose="020B0604020202020204" pitchFamily="34" charset="0"/>
              <a:buChar char="•"/>
            </a:pPr>
            <a:r>
              <a:rPr lang="en-US" sz="2800" dirty="0" smtClean="0"/>
              <a:t>each </a:t>
            </a:r>
            <a:r>
              <a:rPr lang="en-US" sz="2800" dirty="0"/>
              <a:t>edge is a move.</a:t>
            </a:r>
            <a:endParaRPr lang="fr-FR" sz="28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7" name="Image 2" descr="Tree2.png"/>
          <p:cNvPicPr>
            <a:picLocks noChangeAspect="1"/>
          </p:cNvPicPr>
          <p:nvPr/>
        </p:nvPicPr>
        <p:blipFill>
          <a:blip r:embed="rId4"/>
          <a:stretch>
            <a:fillRect/>
          </a:stretch>
        </p:blipFill>
        <p:spPr>
          <a:xfrm>
            <a:off x="485929" y="1216877"/>
            <a:ext cx="10137775" cy="4022725"/>
          </a:xfrm>
          <a:prstGeom prst="rect">
            <a:avLst/>
          </a:prstGeom>
        </p:spPr>
      </p:pic>
      <p:sp>
        <p:nvSpPr>
          <p:cNvPr id="8" name="Titre 1"/>
          <p:cNvSpPr txBox="1">
            <a:spLocks/>
          </p:cNvSpPr>
          <p:nvPr/>
        </p:nvSpPr>
        <p:spPr>
          <a:xfrm>
            <a:off x="1145568" y="778565"/>
            <a:ext cx="97536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smtClean="0"/>
              <a:t>Search</a:t>
            </a:r>
            <a:r>
              <a:rPr lang="fr-FR" dirty="0" smtClean="0"/>
              <a:t> </a:t>
            </a:r>
            <a:r>
              <a:rPr lang="fr-FR" dirty="0" err="1" smtClean="0"/>
              <a:t>tree</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15</a:t>
            </a:fld>
            <a:endParaRPr lang="fr-FR"/>
          </a:p>
        </p:txBody>
      </p:sp>
    </p:spTree>
    <p:extLst>
      <p:ext uri="{BB962C8B-B14F-4D97-AF65-F5344CB8AC3E}">
        <p14:creationId xmlns:p14="http://schemas.microsoft.com/office/powerpoint/2010/main" val="235553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5568" y="778565"/>
            <a:ext cx="9753600" cy="1154097"/>
          </a:xfrm>
        </p:spPr>
        <p:txBody>
          <a:bodyPr/>
          <a:lstStyle/>
          <a:p>
            <a:r>
              <a:rPr lang="fr-FR" dirty="0"/>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649441" y="2124085"/>
            <a:ext cx="5671351" cy="830997"/>
          </a:xfrm>
          <a:prstGeom prst="rect">
            <a:avLst/>
          </a:prstGeom>
        </p:spPr>
        <p:txBody>
          <a:bodyPr wrap="square" rtlCol="0">
            <a:spAutoFit/>
          </a:bodyPr>
          <a:lstStyle/>
          <a:p>
            <a:r>
              <a:rPr lang="en-US" sz="2400" dirty="0"/>
              <a:t>Area of the field : 1km x 1km = 1km²</a:t>
            </a:r>
          </a:p>
          <a:p>
            <a:r>
              <a:rPr lang="en-US" sz="2400" dirty="0"/>
              <a:t>Area of the Lake : unknown</a:t>
            </a:r>
            <a:endParaRPr lang="fr-FR" sz="2400" dirty="0"/>
          </a:p>
        </p:txBody>
      </p:sp>
      <p:sp>
        <p:nvSpPr>
          <p:cNvPr id="8" name="ZoneTexte 7"/>
          <p:cNvSpPr txBox="1"/>
          <p:nvPr/>
        </p:nvSpPr>
        <p:spPr>
          <a:xfrm>
            <a:off x="4649441" y="4033465"/>
            <a:ext cx="6134100" cy="830997"/>
          </a:xfrm>
          <a:prstGeom prst="rect">
            <a:avLst/>
          </a:prstGeom>
        </p:spPr>
        <p:txBody>
          <a:bodyPr rtlCol="0">
            <a:spAutoFit/>
          </a:bodyPr>
          <a:lstStyle/>
          <a:p>
            <a:r>
              <a:rPr lang="en-US" sz="2400" dirty="0" err="1"/>
              <a:t>Theorical</a:t>
            </a:r>
            <a:r>
              <a:rPr lang="en-US" sz="2400" dirty="0"/>
              <a:t> probability of falling into the lake :</a:t>
            </a:r>
          </a:p>
          <a:p>
            <a:endParaRPr lang="fr-FR" sz="2400" dirty="0"/>
          </a:p>
        </p:txBody>
      </p:sp>
      <p:sp>
        <p:nvSpPr>
          <p:cNvPr id="10" name="ZoneTexte 9"/>
          <p:cNvSpPr txBox="1"/>
          <p:nvPr/>
        </p:nvSpPr>
        <p:spPr>
          <a:xfrm>
            <a:off x="10614329" y="3965976"/>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cxnSp>
        <p:nvCxnSpPr>
          <p:cNvPr id="11" name="Connecteur droit avec flèche 10"/>
          <p:cNvCxnSpPr/>
          <p:nvPr/>
        </p:nvCxnSpPr>
        <p:spPr>
          <a:xfrm flipV="1">
            <a:off x="10614329" y="4381474"/>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12"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13" name="ZoneTexte 6"/>
          <p:cNvSpPr txBox="1"/>
          <p:nvPr/>
        </p:nvSpPr>
        <p:spPr>
          <a:xfrm>
            <a:off x="4649441" y="3034019"/>
            <a:ext cx="6734175" cy="830997"/>
          </a:xfrm>
          <a:prstGeom prst="rect">
            <a:avLst/>
          </a:prstGeom>
        </p:spPr>
        <p:txBody>
          <a:bodyPr rtlCol="0">
            <a:spAutoFit/>
          </a:bodyPr>
          <a:lstStyle/>
          <a:p>
            <a:r>
              <a:rPr lang="fr-FR" sz="2400" dirty="0"/>
              <a:t>300 of 1000 </a:t>
            </a:r>
            <a:r>
              <a:rPr lang="fr-FR" sz="2400" dirty="0" err="1"/>
              <a:t>randoms</a:t>
            </a:r>
            <a:r>
              <a:rPr lang="fr-FR" sz="2400" dirty="0"/>
              <a:t> </a:t>
            </a:r>
            <a:r>
              <a:rPr lang="fr-FR" sz="2400" dirty="0" err="1"/>
              <a:t>shots</a:t>
            </a:r>
            <a:r>
              <a:rPr lang="fr-FR" sz="2400" dirty="0"/>
              <a:t> </a:t>
            </a:r>
            <a:r>
              <a:rPr lang="fr-FR" sz="2400" dirty="0" err="1"/>
              <a:t>fell</a:t>
            </a:r>
            <a:r>
              <a:rPr lang="fr-FR" sz="2400" dirty="0"/>
              <a:t> </a:t>
            </a:r>
            <a:r>
              <a:rPr lang="fr-FR" sz="2400" dirty="0" err="1"/>
              <a:t>into</a:t>
            </a:r>
            <a:r>
              <a:rPr lang="fr-FR" sz="2400" dirty="0"/>
              <a:t> the Lake </a:t>
            </a:r>
            <a:r>
              <a:rPr lang="fr-FR" sz="2400" dirty="0" smtClean="0"/>
              <a:t>:</a:t>
            </a:r>
            <a:r>
              <a:rPr lang="fr-FR" dirty="0"/>
              <a:t> </a:t>
            </a:r>
            <a:r>
              <a:rPr lang="en-US" sz="2400" dirty="0" smtClean="0">
                <a:solidFill>
                  <a:srgbClr val="000000"/>
                </a:solidFill>
                <a:latin typeface="Calibri"/>
              </a:rPr>
              <a:t>Probability </a:t>
            </a:r>
            <a:r>
              <a:rPr lang="en-US" sz="2400" dirty="0">
                <a:solidFill>
                  <a:srgbClr val="000000"/>
                </a:solidFill>
                <a:latin typeface="Calibri"/>
              </a:rPr>
              <a:t>to fall in the lake : 300/1000 = 30%</a:t>
            </a:r>
            <a:endParaRPr lang="fr-FR" sz="2400" dirty="0"/>
          </a:p>
        </p:txBody>
      </p:sp>
      <p:sp>
        <p:nvSpPr>
          <p:cNvPr id="14" name="ZoneTexte 10"/>
          <p:cNvSpPr txBox="1"/>
          <p:nvPr/>
        </p:nvSpPr>
        <p:spPr>
          <a:xfrm>
            <a:off x="5686435" y="5038735"/>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sp>
        <p:nvSpPr>
          <p:cNvPr id="15"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6"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cxnSp>
        <p:nvCxnSpPr>
          <p:cNvPr id="17" name="Connecteur droit avec flèche 11"/>
          <p:cNvCxnSpPr/>
          <p:nvPr/>
        </p:nvCxnSpPr>
        <p:spPr>
          <a:xfrm flipV="1">
            <a:off x="5724535" y="5448310"/>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789A2A0C-D44F-4523-8D1A-D12B62504EB2}" type="slidenum">
              <a:rPr lang="fr-FR" smtClean="0"/>
              <a:t>16</a:t>
            </a:fld>
            <a:endParaRPr lang="fr-FR"/>
          </a:p>
        </p:txBody>
      </p:sp>
    </p:spTree>
    <p:extLst>
      <p:ext uri="{BB962C8B-B14F-4D97-AF65-F5344CB8AC3E}">
        <p14:creationId xmlns:p14="http://schemas.microsoft.com/office/powerpoint/2010/main" val="1227362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MC.png"/>
          <p:cNvPicPr>
            <a:picLocks noChangeAspect="1"/>
          </p:cNvPicPr>
          <p:nvPr/>
        </p:nvPicPr>
        <p:blipFill>
          <a:blip r:embed="rId3"/>
          <a:stretch>
            <a:fillRect/>
          </a:stretch>
        </p:blipFill>
        <p:spPr>
          <a:xfrm>
            <a:off x="3162313" y="1471357"/>
            <a:ext cx="4695825" cy="516311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5" name="Titre 1"/>
          <p:cNvSpPr txBox="1">
            <a:spLocks/>
          </p:cNvSpPr>
          <p:nvPr/>
        </p:nvSpPr>
        <p:spPr>
          <a:xfrm>
            <a:off x="1145568" y="504942"/>
            <a:ext cx="9753600" cy="2044148"/>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Monte Carlo</a:t>
            </a:r>
          </a:p>
          <a:p>
            <a:r>
              <a:rPr lang="fr-FR" dirty="0" err="1"/>
              <a:t>algorithm</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17</a:t>
            </a:fld>
            <a:endParaRPr lang="fr-FR"/>
          </a:p>
        </p:txBody>
      </p:sp>
    </p:spTree>
    <p:extLst>
      <p:ext uri="{BB962C8B-B14F-4D97-AF65-F5344CB8AC3E}">
        <p14:creationId xmlns:p14="http://schemas.microsoft.com/office/powerpoint/2010/main" val="2711930456"/>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18</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54976749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19</a:t>
            </a:fld>
            <a:endParaRPr lang="fr-F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db.png"/>
          <p:cNvPicPr>
            <a:picLocks noChangeAspect="1"/>
          </p:cNvPicPr>
          <p:nvPr/>
        </p:nvPicPr>
        <p:blipFill>
          <a:blip r:embed="rId3"/>
          <a:stretch>
            <a:fillRect/>
          </a:stretch>
        </p:blipFill>
        <p:spPr>
          <a:xfrm>
            <a:off x="2044630" y="1902895"/>
            <a:ext cx="7836965" cy="3129195"/>
          </a:xfrm>
          <a:prstGeom prst="rect">
            <a:avLst/>
          </a:prstGeom>
          <a:ln w="228600" cap="sq" cmpd="thickThin">
            <a:solidFill>
              <a:srgbClr val="000000"/>
            </a:solidFill>
            <a:prstDash val="solid"/>
            <a:miter lim="800000"/>
          </a:ln>
          <a:effectLst>
            <a:innerShdw blurRad="76200">
              <a:srgbClr val="000000"/>
            </a:innerShdw>
          </a:effectLst>
        </p:spPr>
      </p:pic>
      <p:sp>
        <p:nvSpPr>
          <p:cNvPr id="4" name="ZoneTexte 3"/>
          <p:cNvSpPr txBox="1"/>
          <p:nvPr/>
        </p:nvSpPr>
        <p:spPr>
          <a:xfrm>
            <a:off x="2357901" y="5366044"/>
            <a:ext cx="7210425" cy="400110"/>
          </a:xfrm>
          <a:prstGeom prst="rect">
            <a:avLst/>
          </a:prstGeom>
        </p:spPr>
        <p:txBody>
          <a:bodyPr rtlCol="0">
            <a:spAutoFit/>
          </a:bodyPr>
          <a:lstStyle/>
          <a:p>
            <a:pPr algn="ctr"/>
            <a:r>
              <a:rPr lang="fr-FR" sz="2000" dirty="0"/>
              <a:t>Garry Kasparov </a:t>
            </a:r>
            <a:r>
              <a:rPr lang="fr-FR" sz="2000" i="1" dirty="0"/>
              <a:t>(</a:t>
            </a:r>
            <a:r>
              <a:rPr lang="fr-FR" sz="2000" i="1" dirty="0" err="1"/>
              <a:t>Russia</a:t>
            </a:r>
            <a:r>
              <a:rPr lang="fr-FR" sz="2000" i="1" dirty="0"/>
              <a:t>)</a:t>
            </a:r>
            <a:r>
              <a:rPr lang="fr-FR" sz="2000" dirty="0"/>
              <a:t> vs </a:t>
            </a:r>
            <a:r>
              <a:rPr lang="fr-FR" sz="2000" dirty="0" err="1"/>
              <a:t>Deep</a:t>
            </a:r>
            <a:r>
              <a:rPr lang="fr-FR" sz="2000" dirty="0"/>
              <a:t> Blue </a:t>
            </a:r>
            <a:r>
              <a:rPr lang="fr-FR" sz="2000" i="1" dirty="0"/>
              <a:t>(IBM - USA)</a:t>
            </a:r>
            <a:r>
              <a:rPr lang="fr-FR" sz="2000" dirty="0"/>
              <a:t>, </a:t>
            </a:r>
            <a:r>
              <a:rPr lang="fr-FR" sz="2000" i="1" dirty="0"/>
              <a:t>1997</a:t>
            </a:r>
          </a:p>
        </p:txBody>
      </p:sp>
      <p:sp>
        <p:nvSpPr>
          <p:cNvPr id="6" name="Titre 1"/>
          <p:cNvSpPr>
            <a:spLocks noGrp="1"/>
          </p:cNvSpPr>
          <p:nvPr>
            <p:ph type="title"/>
          </p:nvPr>
        </p:nvSpPr>
        <p:spPr>
          <a:xfrm>
            <a:off x="633337" y="260065"/>
            <a:ext cx="10515600" cy="754063"/>
          </a:xfrm>
        </p:spPr>
        <p:txBody>
          <a:bodyPr/>
          <a:lstStyle/>
          <a:p>
            <a:r>
              <a:rPr lang="fr-FR" b="1" dirty="0"/>
              <a:t>Introduction</a:t>
            </a:r>
          </a:p>
        </p:txBody>
      </p:sp>
      <p:sp>
        <p:nvSpPr>
          <p:cNvPr id="2" name="Slide Number Placeholder 1"/>
          <p:cNvSpPr>
            <a:spLocks noGrp="1"/>
          </p:cNvSpPr>
          <p:nvPr>
            <p:ph type="sldNum" sz="quarter" idx="12"/>
          </p:nvPr>
        </p:nvSpPr>
        <p:spPr/>
        <p:txBody>
          <a:bodyPr/>
          <a:lstStyle/>
          <a:p>
            <a:fld id="{789A2A0C-D44F-4523-8D1A-D12B62504EB2}" type="slidenum">
              <a:rPr lang="fr-FR" smtClean="0"/>
              <a:t>2</a:t>
            </a:fld>
            <a:endParaRPr lang="fr-FR" dirty="0"/>
          </a:p>
        </p:txBody>
      </p:sp>
    </p:spTree>
    <p:extLst>
      <p:ext uri="{BB962C8B-B14F-4D97-AF65-F5344CB8AC3E}">
        <p14:creationId xmlns:p14="http://schemas.microsoft.com/office/powerpoint/2010/main" val="206844149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20</a:t>
            </a:fld>
            <a:endParaRPr lang="fr-FR"/>
          </a:p>
        </p:txBody>
      </p:sp>
      <p:sp>
        <p:nvSpPr>
          <p:cNvPr id="7"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21</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22</a:t>
            </a:fld>
            <a:endParaRPr lang="fr-FR"/>
          </a:p>
        </p:txBody>
      </p:sp>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23</a:t>
            </a:fld>
            <a:endParaRPr lang="fr-FR"/>
          </a:p>
        </p:txBody>
      </p:sp>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24</a:t>
            </a:fld>
            <a:endParaRPr lang="fr-FR"/>
          </a:p>
        </p:txBody>
      </p:sp>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25</a:t>
            </a:fld>
            <a:endParaRPr lang="fr-FR"/>
          </a:p>
        </p:txBody>
      </p:sp>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26</a:t>
            </a:fld>
            <a:endParaRPr lang="fr-FR"/>
          </a:p>
        </p:txBody>
      </p:sp>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27</a:t>
            </a:fld>
            <a:endParaRPr lang="fr-FR"/>
          </a:p>
        </p:txBody>
      </p:sp>
    </p:spTree>
    <p:extLst>
      <p:ext uri="{BB962C8B-B14F-4D97-AF65-F5344CB8AC3E}">
        <p14:creationId xmlns:p14="http://schemas.microsoft.com/office/powerpoint/2010/main" val="3116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28</a:t>
            </a:fld>
            <a:endParaRPr lang="fr-FR"/>
          </a:p>
        </p:txBody>
      </p:sp>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rotWithShape="1">
          <a:blip r:embed="rId5"/>
          <a:srcRect b="14294"/>
          <a:stretch/>
        </p:blipFill>
        <p:spPr>
          <a:xfrm>
            <a:off x="790585" y="1609735"/>
            <a:ext cx="6448267" cy="486000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29</a:t>
            </a:fld>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T1700mt.jpg"/>
          <p:cNvPicPr>
            <a:picLocks noChangeAspect="1"/>
          </p:cNvPicPr>
          <p:nvPr/>
        </p:nvPicPr>
        <p:blipFill>
          <a:blip r:embed="rId3"/>
          <a:stretch>
            <a:fillRect/>
          </a:stretch>
        </p:blipFill>
        <p:spPr>
          <a:xfrm>
            <a:off x="663149" y="4714869"/>
            <a:ext cx="1847559" cy="1890713"/>
          </a:xfrm>
          <a:prstGeom prst="rect">
            <a:avLst/>
          </a:prstGeom>
        </p:spPr>
      </p:pic>
      <p:sp>
        <p:nvSpPr>
          <p:cNvPr id="3" name="Espace réservé du texte 2"/>
          <p:cNvSpPr>
            <a:spLocks noGrp="1"/>
          </p:cNvSpPr>
          <p:nvPr>
            <p:ph type="body" idx="1"/>
          </p:nvPr>
        </p:nvSpPr>
        <p:spPr>
          <a:xfrm>
            <a:off x="1942740" y="1996575"/>
            <a:ext cx="1785937" cy="823912"/>
          </a:xfrm>
        </p:spPr>
        <p:txBody>
          <a:bodyPr>
            <a:normAutofit/>
          </a:bodyPr>
          <a:lstStyle/>
          <a:p>
            <a:r>
              <a:rPr lang="fr-FR" dirty="0">
                <a:solidFill>
                  <a:srgbClr val="FF0000"/>
                </a:solidFill>
              </a:rPr>
              <a:t>Garry</a:t>
            </a:r>
            <a:br>
              <a:rPr lang="fr-FR" dirty="0">
                <a:solidFill>
                  <a:srgbClr val="FF0000"/>
                </a:solidFill>
              </a:rPr>
            </a:br>
            <a:r>
              <a:rPr lang="fr-FR" dirty="0">
                <a:solidFill>
                  <a:srgbClr val="FF0000"/>
                </a:solidFill>
              </a:rPr>
              <a:t>Kasparov</a:t>
            </a:r>
          </a:p>
        </p:txBody>
      </p:sp>
      <p:sp>
        <p:nvSpPr>
          <p:cNvPr id="5" name="Espace réservé du texte 4"/>
          <p:cNvSpPr>
            <a:spLocks noGrp="1"/>
          </p:cNvSpPr>
          <p:nvPr>
            <p:ph type="body" sz="quarter" idx="3"/>
          </p:nvPr>
        </p:nvSpPr>
        <p:spPr>
          <a:xfrm>
            <a:off x="7910197" y="662263"/>
            <a:ext cx="3440112" cy="823912"/>
          </a:xfrm>
        </p:spPr>
        <p:txBody>
          <a:bodyPr/>
          <a:lstStyle/>
          <a:p>
            <a:r>
              <a:rPr lang="fr-FR" dirty="0" err="1">
                <a:solidFill>
                  <a:srgbClr val="FF0000"/>
                </a:solidFill>
              </a:rPr>
              <a:t>Deep</a:t>
            </a:r>
            <a:r>
              <a:rPr lang="fr-FR" dirty="0">
                <a:solidFill>
                  <a:srgbClr val="FF0000"/>
                </a:solidFill>
              </a:rPr>
              <a:t> Blue</a:t>
            </a:r>
          </a:p>
        </p:txBody>
      </p:sp>
      <p:sp>
        <p:nvSpPr>
          <p:cNvPr id="2" name="Titre 1"/>
          <p:cNvSpPr>
            <a:spLocks noGrp="1"/>
          </p:cNvSpPr>
          <p:nvPr>
            <p:ph type="title"/>
          </p:nvPr>
        </p:nvSpPr>
        <p:spPr>
          <a:xfrm>
            <a:off x="633337" y="260065"/>
            <a:ext cx="10515600" cy="754063"/>
          </a:xfrm>
        </p:spPr>
        <p:txBody>
          <a:bodyPr/>
          <a:lstStyle/>
          <a:p>
            <a:r>
              <a:rPr lang="fr-FR" b="1" dirty="0"/>
              <a:t>Introduction</a:t>
            </a:r>
          </a:p>
        </p:txBody>
      </p:sp>
      <p:sp>
        <p:nvSpPr>
          <p:cNvPr id="4" name="Espace réservé du contenu 3"/>
          <p:cNvSpPr>
            <a:spLocks noGrp="1"/>
          </p:cNvSpPr>
          <p:nvPr>
            <p:ph sz="quarter" idx="13"/>
          </p:nvPr>
        </p:nvSpPr>
        <p:spPr>
          <a:xfrm>
            <a:off x="744108" y="2849997"/>
            <a:ext cx="3417887" cy="1064093"/>
          </a:xfrm>
        </p:spPr>
        <p:txBody>
          <a:bodyPr>
            <a:normAutofit lnSpcReduction="10000"/>
          </a:bodyPr>
          <a:lstStyle/>
          <a:p>
            <a:pPr marL="0" indent="0" algn="just">
              <a:buNone/>
            </a:pPr>
            <a:r>
              <a:rPr lang="en-US" sz="2000" dirty="0">
                <a:latin typeface="Calibri" charset="0"/>
              </a:rPr>
              <a:t>Read 3 to 5 </a:t>
            </a:r>
            <a:r>
              <a:rPr lang="en-US" sz="2000" dirty="0" smtClean="0">
                <a:latin typeface="Calibri" charset="0"/>
              </a:rPr>
              <a:t>moves ahead</a:t>
            </a:r>
          </a:p>
          <a:p>
            <a:pPr marL="0" indent="0" algn="just">
              <a:buNone/>
            </a:pPr>
            <a:r>
              <a:rPr lang="en-US" sz="2000" dirty="0" smtClean="0">
                <a:latin typeface="Calibri" charset="0"/>
              </a:rPr>
              <a:t>12 </a:t>
            </a:r>
            <a:r>
              <a:rPr lang="en-US" sz="2000" dirty="0">
                <a:latin typeface="Calibri" charset="0"/>
              </a:rPr>
              <a:t>to 14 moves depending on the position.</a:t>
            </a:r>
            <a:endParaRPr lang="en-US" sz="2000" dirty="0">
              <a:solidFill>
                <a:srgbClr val="000000"/>
              </a:solidFill>
              <a:latin typeface="Calibri"/>
            </a:endParaRPr>
          </a:p>
        </p:txBody>
      </p:sp>
      <p:sp>
        <p:nvSpPr>
          <p:cNvPr id="6" name="Espace réservé du contenu 5"/>
          <p:cNvSpPr>
            <a:spLocks noGrp="1"/>
          </p:cNvSpPr>
          <p:nvPr>
            <p:ph sz="quarter" idx="14"/>
          </p:nvPr>
        </p:nvSpPr>
        <p:spPr>
          <a:xfrm>
            <a:off x="7913156" y="1559319"/>
            <a:ext cx="3459162" cy="1436688"/>
          </a:xfrm>
        </p:spPr>
        <p:txBody>
          <a:bodyPr>
            <a:normAutofit/>
          </a:bodyPr>
          <a:lstStyle/>
          <a:p>
            <a:pPr marL="0" indent="0">
              <a:buNone/>
            </a:pPr>
            <a:r>
              <a:rPr lang="fr-FR" sz="2000" dirty="0" err="1">
                <a:latin typeface="Calibri" charset="0"/>
              </a:rPr>
              <a:t>Calculus</a:t>
            </a:r>
            <a:r>
              <a:rPr lang="fr-FR" sz="2000" dirty="0">
                <a:latin typeface="Calibri" charset="0"/>
              </a:rPr>
              <a:t> power : 11.38 GFLOPS</a:t>
            </a:r>
          </a:p>
          <a:p>
            <a:pPr marL="0" indent="0">
              <a:buNone/>
            </a:pPr>
            <a:r>
              <a:rPr lang="fr-FR" sz="2000" dirty="0" err="1">
                <a:latin typeface="Calibri" charset="0"/>
              </a:rPr>
              <a:t>Evaluate</a:t>
            </a:r>
            <a:r>
              <a:rPr lang="fr-FR" sz="2000" dirty="0">
                <a:latin typeface="Calibri" charset="0"/>
              </a:rPr>
              <a:t> </a:t>
            </a:r>
            <a:r>
              <a:rPr lang="fr-FR" sz="2000" dirty="0" err="1">
                <a:latin typeface="Calibri" charset="0"/>
              </a:rPr>
              <a:t>between</a:t>
            </a:r>
            <a:r>
              <a:rPr lang="fr-FR" sz="2000" dirty="0">
                <a:latin typeface="Calibri" charset="0"/>
              </a:rPr>
              <a:t> 100 and 300 million positions per second.</a:t>
            </a:r>
          </a:p>
          <a:p>
            <a:pPr marL="0" indent="0">
              <a:buNone/>
            </a:pPr>
            <a:r>
              <a:rPr lang="fr-FR" sz="2000" dirty="0">
                <a:latin typeface="Calibri" charset="0"/>
              </a:rPr>
              <a:t>Read 12 moves </a:t>
            </a:r>
            <a:r>
              <a:rPr lang="fr-FR" sz="2000" dirty="0" err="1">
                <a:latin typeface="Calibri" charset="0"/>
              </a:rPr>
              <a:t>ahead</a:t>
            </a:r>
            <a:r>
              <a:rPr lang="fr-FR" sz="2000" dirty="0">
                <a:latin typeface="Calibri" charset="0"/>
              </a:rPr>
              <a:t>.</a:t>
            </a:r>
          </a:p>
        </p:txBody>
      </p:sp>
      <p:sp>
        <p:nvSpPr>
          <p:cNvPr id="7" name="Espace réservé du texte 4"/>
          <p:cNvSpPr txBox="1">
            <a:spLocks/>
          </p:cNvSpPr>
          <p:nvPr/>
        </p:nvSpPr>
        <p:spPr>
          <a:xfrm>
            <a:off x="2327709" y="4429319"/>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3300"/>
                </a:solidFill>
              </a:rPr>
              <a:t>Dell </a:t>
            </a:r>
            <a:r>
              <a:rPr lang="fr-FR" sz="2000" dirty="0" err="1">
                <a:solidFill>
                  <a:srgbClr val="FF3300"/>
                </a:solidFill>
              </a:rPr>
              <a:t>Precision</a:t>
            </a:r>
            <a:r>
              <a:rPr lang="fr-FR" sz="2000" dirty="0">
                <a:solidFill>
                  <a:srgbClr val="FF3300"/>
                </a:solidFill>
              </a:rPr>
              <a:t> T1700</a:t>
            </a:r>
          </a:p>
        </p:txBody>
      </p:sp>
      <p:sp>
        <p:nvSpPr>
          <p:cNvPr id="8" name="Espace réservé du contenu 5"/>
          <p:cNvSpPr txBox="1">
            <a:spLocks/>
          </p:cNvSpPr>
          <p:nvPr/>
        </p:nvSpPr>
        <p:spPr>
          <a:xfrm>
            <a:off x="2356284" y="5153938"/>
            <a:ext cx="3621087" cy="484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 125 GFLOPS</a:t>
            </a:r>
          </a:p>
          <a:p>
            <a:pPr marL="0" indent="0">
              <a:buFont typeface="Arial" panose="020B0604020202020204" pitchFamily="34" charset="0"/>
              <a:buNone/>
            </a:pPr>
            <a:endParaRPr lang="fr-FR" sz="2000" dirty="0">
              <a:latin typeface="Calibri" charset="0"/>
            </a:endParaRPr>
          </a:p>
        </p:txBody>
      </p:sp>
      <p:pic>
        <p:nvPicPr>
          <p:cNvPr id="9" name="Image 8" descr="Kasparov-29.jpg"/>
          <p:cNvPicPr>
            <a:picLocks noChangeAspect="1"/>
          </p:cNvPicPr>
          <p:nvPr/>
        </p:nvPicPr>
        <p:blipFill>
          <a:blip r:embed="rId4"/>
          <a:stretch>
            <a:fillRect/>
          </a:stretch>
        </p:blipFill>
        <p:spPr>
          <a:xfrm>
            <a:off x="848279" y="1218036"/>
            <a:ext cx="1035051" cy="1557078"/>
          </a:xfrm>
          <a:prstGeom prst="rect">
            <a:avLst/>
          </a:prstGeom>
        </p:spPr>
      </p:pic>
      <p:pic>
        <p:nvPicPr>
          <p:cNvPr id="10" name="Image 9" descr="0703.deepblue.jpg"/>
          <p:cNvPicPr>
            <a:picLocks noChangeAspect="1"/>
          </p:cNvPicPr>
          <p:nvPr/>
        </p:nvPicPr>
        <p:blipFill>
          <a:blip r:embed="rId5"/>
          <a:stretch>
            <a:fillRect/>
          </a:stretch>
        </p:blipFill>
        <p:spPr>
          <a:xfrm>
            <a:off x="4773297" y="1182224"/>
            <a:ext cx="3136900" cy="2352675"/>
          </a:xfrm>
          <a:prstGeom prst="rect">
            <a:avLst/>
          </a:prstGeom>
        </p:spPr>
      </p:pic>
      <p:pic>
        <p:nvPicPr>
          <p:cNvPr id="12" name="Image 11" descr="g5kmap.png"/>
          <p:cNvPicPr>
            <a:picLocks noChangeAspect="1"/>
          </p:cNvPicPr>
          <p:nvPr/>
        </p:nvPicPr>
        <p:blipFill>
          <a:blip r:embed="rId6"/>
          <a:stretch>
            <a:fillRect/>
          </a:stretch>
        </p:blipFill>
        <p:spPr>
          <a:xfrm>
            <a:off x="5895975" y="4276725"/>
            <a:ext cx="2301046" cy="2124075"/>
          </a:xfrm>
          <a:prstGeom prst="rect">
            <a:avLst/>
          </a:prstGeom>
        </p:spPr>
      </p:pic>
      <p:sp>
        <p:nvSpPr>
          <p:cNvPr id="13" name="Espace réservé du texte 4"/>
          <p:cNvSpPr txBox="1">
            <a:spLocks/>
          </p:cNvSpPr>
          <p:nvPr/>
        </p:nvSpPr>
        <p:spPr>
          <a:xfrm>
            <a:off x="8241769" y="4311383"/>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0000"/>
                </a:solidFill>
              </a:rPr>
              <a:t>Grid'5000</a:t>
            </a:r>
          </a:p>
        </p:txBody>
      </p:sp>
      <p:sp>
        <p:nvSpPr>
          <p:cNvPr id="14" name="Espace réservé du contenu 5"/>
          <p:cNvSpPr txBox="1">
            <a:spLocks/>
          </p:cNvSpPr>
          <p:nvPr/>
        </p:nvSpPr>
        <p:spPr>
          <a:xfrm>
            <a:off x="8245298" y="5080440"/>
            <a:ext cx="3335337" cy="48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&gt; 10 TFLOPS</a:t>
            </a:r>
          </a:p>
          <a:p>
            <a:pPr marL="0" indent="0">
              <a:buFont typeface="Arial" panose="020B0604020202020204" pitchFamily="34" charset="0"/>
              <a:buNone/>
            </a:pPr>
            <a:endParaRPr lang="fr-FR" sz="2000" dirty="0">
              <a:latin typeface="Calibri" charset="0"/>
            </a:endParaRPr>
          </a:p>
        </p:txBody>
      </p:sp>
      <p:sp>
        <p:nvSpPr>
          <p:cNvPr id="15" name="TextBox 14"/>
          <p:cNvSpPr txBox="1"/>
          <p:nvPr/>
        </p:nvSpPr>
        <p:spPr>
          <a:xfrm>
            <a:off x="2886323" y="6400800"/>
            <a:ext cx="6756414" cy="369332"/>
          </a:xfrm>
          <a:prstGeom prst="rect">
            <a:avLst/>
          </a:prstGeom>
          <a:noFill/>
        </p:spPr>
        <p:txBody>
          <a:bodyPr wrap="square" rtlCol="0">
            <a:spAutoFit/>
          </a:bodyPr>
          <a:lstStyle/>
          <a:p>
            <a:r>
              <a:rPr lang="en-US" dirty="0" smtClean="0"/>
              <a:t>1 FLOP = 1 float operation per second.</a:t>
            </a:r>
            <a:endParaRPr lang="en-US" dirty="0"/>
          </a:p>
        </p:txBody>
      </p:sp>
      <p:sp>
        <p:nvSpPr>
          <p:cNvPr id="16" name="Slide Number Placeholder 15"/>
          <p:cNvSpPr>
            <a:spLocks noGrp="1"/>
          </p:cNvSpPr>
          <p:nvPr>
            <p:ph type="sldNum" sz="quarter" idx="12"/>
          </p:nvPr>
        </p:nvSpPr>
        <p:spPr/>
        <p:txBody>
          <a:bodyPr/>
          <a:lstStyle/>
          <a:p>
            <a:fld id="{789A2A0C-D44F-4523-8D1A-D12B62504EB2}" type="slidenum">
              <a:rPr lang="fr-FR" smtClean="0"/>
              <a:t>3</a:t>
            </a:fld>
            <a:endParaRPr lang="fr-FR"/>
          </a:p>
        </p:txBody>
      </p:sp>
    </p:spTree>
    <p:extLst>
      <p:ext uri="{BB962C8B-B14F-4D97-AF65-F5344CB8AC3E}">
        <p14:creationId xmlns:p14="http://schemas.microsoft.com/office/powerpoint/2010/main" val="143614497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b="1" dirty="0">
                <a:solidFill>
                  <a:srgbClr val="FF3300"/>
                </a:solidFill>
              </a:rPr>
              <a:t>Parallelization methods</a:t>
            </a:r>
            <a:endParaRPr lang="fr-FR" b="1" dirty="0">
              <a:solidFill>
                <a:srgbClr val="FF3300"/>
              </a:solidFill>
            </a:endParaRPr>
          </a:p>
          <a:p>
            <a:pPr marL="514350" indent="-514350">
              <a:buFont typeface="+mj-lt"/>
              <a:buAutoNum type="arabicPeriod"/>
            </a:pPr>
            <a:r>
              <a:rPr lang="en-US" dirty="0"/>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30</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98700376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84238" y="1646238"/>
            <a:ext cx="3926191" cy="501650"/>
          </a:xfrm>
        </p:spPr>
        <p:txBody>
          <a:bodyPr>
            <a:normAutofit/>
          </a:bodyPr>
          <a:lstStyle/>
          <a:p>
            <a:r>
              <a:rPr lang="fr-FR"/>
              <a:t>Three principal methods :</a:t>
            </a:r>
          </a:p>
        </p:txBody>
      </p:sp>
      <p:sp>
        <p:nvSpPr>
          <p:cNvPr id="4" name="ZoneTexte 3"/>
          <p:cNvSpPr txBox="1"/>
          <p:nvPr/>
        </p:nvSpPr>
        <p:spPr>
          <a:xfrm>
            <a:off x="7128444" y="2760467"/>
            <a:ext cx="4695825" cy="2308324"/>
          </a:xfrm>
          <a:prstGeom prst="rect">
            <a:avLst/>
          </a:prstGeom>
        </p:spPr>
        <p:txBody>
          <a:bodyPr rtlCol="0">
            <a:spAutoFit/>
          </a:bodyPr>
          <a:lstStyle/>
          <a:p>
            <a:r>
              <a:rPr lang="fr-FR" sz="2400" dirty="0">
                <a:solidFill>
                  <a:srgbClr val="375623"/>
                </a:solidFill>
              </a:rPr>
              <a:t>+ </a:t>
            </a:r>
            <a:r>
              <a:rPr lang="fr-FR" sz="2400" dirty="0" err="1">
                <a:solidFill>
                  <a:srgbClr val="375623"/>
                </a:solidFill>
              </a:rPr>
              <a:t>Very</a:t>
            </a:r>
            <a:r>
              <a:rPr lang="fr-FR" sz="2400" dirty="0">
                <a:solidFill>
                  <a:srgbClr val="375623"/>
                </a:solidFill>
              </a:rPr>
              <a:t> basic and simple</a:t>
            </a: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a:t>
            </a:r>
            <a:r>
              <a:rPr lang="fr-FR" sz="2400" dirty="0">
                <a:solidFill>
                  <a:srgbClr val="FF3300"/>
                </a:solidFill>
              </a:rPr>
              <a:t> </a:t>
            </a:r>
            <a:r>
              <a:rPr lang="fr-FR" sz="2400" dirty="0" err="1">
                <a:solidFill>
                  <a:srgbClr val="FF3300"/>
                </a:solidFill>
              </a:rPr>
              <a:t>synchronization</a:t>
            </a:r>
            <a:endParaRPr lang="fr-FR" sz="2400" dirty="0">
              <a:solidFill>
                <a:srgbClr val="FF3300"/>
              </a:solidFill>
            </a:endParaRPr>
          </a:p>
          <a:p>
            <a:r>
              <a:rPr lang="fr-FR" sz="2400" dirty="0">
                <a:solidFill>
                  <a:srgbClr val="FF3300"/>
                </a:solidFill>
              </a:rPr>
              <a:t>- </a:t>
            </a:r>
            <a:r>
              <a:rPr lang="fr-FR" sz="2400" dirty="0" err="1">
                <a:solidFill>
                  <a:srgbClr val="FF3300"/>
                </a:solidFill>
              </a:rPr>
              <a:t>Need</a:t>
            </a:r>
            <a:r>
              <a:rPr lang="fr-FR" sz="2400" dirty="0">
                <a:solidFill>
                  <a:srgbClr val="FF3300"/>
                </a:solidFill>
              </a:rPr>
              <a:t> to </a:t>
            </a:r>
            <a:r>
              <a:rPr lang="fr-FR" sz="2400" dirty="0" err="1">
                <a:solidFill>
                  <a:srgbClr val="FF3300"/>
                </a:solidFill>
              </a:rPr>
              <a:t>wait</a:t>
            </a:r>
            <a:r>
              <a:rPr lang="fr-FR" sz="2400" dirty="0">
                <a:solidFill>
                  <a:srgbClr val="FF3300"/>
                </a:solidFill>
              </a:rPr>
              <a:t> </a:t>
            </a:r>
            <a:r>
              <a:rPr lang="en-US" sz="2400" dirty="0">
                <a:solidFill>
                  <a:srgbClr val="FF3300"/>
                </a:solidFill>
              </a:rPr>
              <a:t>for the last </a:t>
            </a:r>
            <a:r>
              <a:rPr lang="fr-FR" sz="2400" dirty="0">
                <a:solidFill>
                  <a:srgbClr val="FF3300"/>
                </a:solidFill>
              </a:rPr>
              <a:t>thread  </a:t>
            </a:r>
            <a:r>
              <a:rPr lang="en-US" sz="2400" dirty="0">
                <a:solidFill>
                  <a:srgbClr val="FF3300"/>
                </a:solidFill>
              </a:rPr>
              <a:t>to finish : lost of efficiency</a:t>
            </a:r>
            <a:endParaRPr lang="fr-FR" sz="2400" dirty="0">
              <a:solidFill>
                <a:srgbClr val="FF3300"/>
              </a:solidFill>
            </a:endParaRPr>
          </a:p>
        </p:txBody>
      </p:sp>
      <p:sp>
        <p:nvSpPr>
          <p:cNvPr id="10" name="ZoneTexte 9"/>
          <p:cNvSpPr txBox="1"/>
          <p:nvPr/>
        </p:nvSpPr>
        <p:spPr>
          <a:xfrm>
            <a:off x="1049547" y="3738113"/>
            <a:ext cx="2743200" cy="1323439"/>
          </a:xfrm>
          <a:prstGeom prst="rect">
            <a:avLst/>
          </a:prstGeom>
        </p:spPr>
        <p:txBody>
          <a:bodyPr rtlCol="0">
            <a:spAutoFit/>
          </a:bodyPr>
          <a:lstStyle/>
          <a:p>
            <a:pPr algn="ctr"/>
            <a:r>
              <a:rPr lang="en-US" sz="2000">
                <a:solidFill>
                  <a:srgbClr val="0070C0"/>
                </a:solidFill>
              </a:rPr>
              <a:t>Global tree</a:t>
            </a:r>
            <a:r>
              <a:rPr lang="en-US" sz="2000"/>
              <a:t> with parrallel access of the same node for random games</a:t>
            </a:r>
            <a:endParaRPr lang="fr-FR"/>
          </a:p>
        </p:txBody>
      </p:sp>
      <p:sp>
        <p:nvSpPr>
          <p:cNvPr id="11" name="ZoneTexte 10"/>
          <p:cNvSpPr txBox="1"/>
          <p:nvPr/>
        </p:nvSpPr>
        <p:spPr>
          <a:xfrm>
            <a:off x="345056" y="2760467"/>
            <a:ext cx="3907090" cy="461665"/>
          </a:xfrm>
          <a:prstGeom prst="rect">
            <a:avLst/>
          </a:prstGeom>
        </p:spPr>
        <p:txBody>
          <a:bodyPr rtlCol="0">
            <a:spAutoFit/>
          </a:bodyPr>
          <a:lstStyle/>
          <a:p>
            <a:pPr algn="ctr"/>
            <a:r>
              <a:rPr lang="fr-FR" sz="2400" b="1" i="1" dirty="0">
                <a:solidFill>
                  <a:srgbClr val="FF3300"/>
                </a:solidFill>
              </a:rPr>
              <a:t>1) </a:t>
            </a:r>
            <a:r>
              <a:rPr lang="fr-FR" sz="2400" i="1" dirty="0" err="1"/>
              <a:t>Leaf</a:t>
            </a:r>
            <a:r>
              <a:rPr lang="fr-FR" sz="2400" i="1" dirty="0"/>
              <a:t> </a:t>
            </a:r>
            <a:r>
              <a:rPr lang="fr-FR" sz="2400" i="1" dirty="0" err="1"/>
              <a:t>Parallelization</a:t>
            </a:r>
            <a:endParaRPr lang="fr-FR" i="1" dirty="0"/>
          </a:p>
        </p:txBody>
      </p:sp>
      <p:pic>
        <p:nvPicPr>
          <p:cNvPr id="5" name="Image 4" descr="leaf2.png"/>
          <p:cNvPicPr>
            <a:picLocks noChangeAspect="1"/>
          </p:cNvPicPr>
          <p:nvPr/>
        </p:nvPicPr>
        <p:blipFill>
          <a:blip r:embed="rId3"/>
          <a:stretch>
            <a:fillRect/>
          </a:stretch>
        </p:blipFill>
        <p:spPr>
          <a:xfrm>
            <a:off x="4226540" y="2262474"/>
            <a:ext cx="2615520" cy="3492780"/>
          </a:xfrm>
          <a:prstGeom prst="rect">
            <a:avLst/>
          </a:prstGeom>
        </p:spPr>
      </p:pic>
      <p:pic>
        <p:nvPicPr>
          <p:cNvPr id="6" name="Image 5" descr="legendleaf.png"/>
          <p:cNvPicPr>
            <a:picLocks noChangeAspect="1"/>
          </p:cNvPicPr>
          <p:nvPr/>
        </p:nvPicPr>
        <p:blipFill>
          <a:blip r:embed="rId4"/>
          <a:stretch>
            <a:fillRect/>
          </a:stretch>
        </p:blipFill>
        <p:spPr>
          <a:xfrm>
            <a:off x="511503" y="5851525"/>
            <a:ext cx="7927647" cy="693738"/>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31</a:t>
            </a:fld>
            <a:endParaRPr lang="fr-FR"/>
          </a:p>
        </p:txBody>
      </p:sp>
    </p:spTree>
    <p:extLst>
      <p:ext uri="{BB962C8B-B14F-4D97-AF65-F5344CB8AC3E}">
        <p14:creationId xmlns:p14="http://schemas.microsoft.com/office/powerpoint/2010/main" val="54685814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84238" y="1646238"/>
            <a:ext cx="3926191" cy="501650"/>
          </a:xfrm>
        </p:spPr>
        <p:txBody>
          <a:bodyPr>
            <a:normAutofit/>
          </a:bodyPr>
          <a:lstStyle/>
          <a:p>
            <a:r>
              <a:rPr lang="fr-FR" dirty="0" err="1"/>
              <a:t>Three</a:t>
            </a:r>
            <a:r>
              <a:rPr lang="fr-FR" dirty="0"/>
              <a:t> principal </a:t>
            </a:r>
            <a:r>
              <a:rPr lang="fr-FR" dirty="0" err="1"/>
              <a:t>methods</a:t>
            </a:r>
            <a:r>
              <a:rPr lang="fr-FR" dirty="0"/>
              <a:t> :</a:t>
            </a:r>
          </a:p>
        </p:txBody>
      </p:sp>
      <p:sp>
        <p:nvSpPr>
          <p:cNvPr id="6" name="ZoneTexte 5"/>
          <p:cNvSpPr txBox="1"/>
          <p:nvPr/>
        </p:nvSpPr>
        <p:spPr>
          <a:xfrm>
            <a:off x="511593" y="2610162"/>
            <a:ext cx="3907090" cy="830997"/>
          </a:xfrm>
          <a:prstGeom prst="rect">
            <a:avLst/>
          </a:prstGeom>
        </p:spPr>
        <p:txBody>
          <a:bodyPr rtlCol="0">
            <a:spAutoFit/>
          </a:bodyPr>
          <a:lstStyle/>
          <a:p>
            <a:pPr algn="ctr"/>
            <a:r>
              <a:rPr lang="fr-FR" sz="2400" b="1" dirty="0">
                <a:solidFill>
                  <a:srgbClr val="FF3300"/>
                </a:solidFill>
              </a:rPr>
              <a:t>2) </a:t>
            </a:r>
            <a:r>
              <a:rPr lang="fr-FR" sz="2400" i="1" dirty="0" err="1"/>
              <a:t>Tree</a:t>
            </a:r>
            <a:r>
              <a:rPr lang="fr-FR" sz="2400" i="1" dirty="0"/>
              <a:t> </a:t>
            </a:r>
            <a:r>
              <a:rPr lang="fr-FR" sz="2400" i="1" dirty="0" err="1"/>
              <a:t>Parallelization</a:t>
            </a:r>
            <a:endParaRPr lang="fr-FR" sz="2400" i="1" dirty="0"/>
          </a:p>
          <a:p>
            <a:pPr algn="ctr"/>
            <a:r>
              <a:rPr lang="fr-FR" sz="2400" i="1" dirty="0"/>
              <a:t>(</a:t>
            </a:r>
            <a:r>
              <a:rPr lang="fr-FR" sz="2400" i="1" dirty="0" err="1"/>
              <a:t>with</a:t>
            </a:r>
            <a:r>
              <a:rPr lang="fr-FR" sz="2400" i="1" dirty="0"/>
              <a:t> local </a:t>
            </a:r>
            <a:r>
              <a:rPr lang="fr-FR" sz="2400" i="1" dirty="0" err="1"/>
              <a:t>mutexes</a:t>
            </a:r>
            <a:r>
              <a:rPr lang="fr-FR" sz="2400" i="1" dirty="0"/>
              <a:t>)</a:t>
            </a:r>
            <a:endParaRPr lang="fr-FR" i="1" dirty="0"/>
          </a:p>
        </p:txBody>
      </p:sp>
      <p:pic>
        <p:nvPicPr>
          <p:cNvPr id="8" name="Image 7" descr="legend.png"/>
          <p:cNvPicPr>
            <a:picLocks noChangeAspect="1"/>
          </p:cNvPicPr>
          <p:nvPr/>
        </p:nvPicPr>
        <p:blipFill>
          <a:blip r:embed="rId3"/>
          <a:stretch>
            <a:fillRect/>
          </a:stretch>
        </p:blipFill>
        <p:spPr>
          <a:xfrm>
            <a:off x="591438" y="5862185"/>
            <a:ext cx="11135438" cy="699387"/>
          </a:xfrm>
          <a:prstGeom prst="rect">
            <a:avLst/>
          </a:prstGeom>
        </p:spPr>
      </p:pic>
      <p:sp>
        <p:nvSpPr>
          <p:cNvPr id="4" name="ZoneTexte 3"/>
          <p:cNvSpPr txBox="1"/>
          <p:nvPr/>
        </p:nvSpPr>
        <p:spPr>
          <a:xfrm>
            <a:off x="7286934" y="2483409"/>
            <a:ext cx="4695825" cy="2677656"/>
          </a:xfrm>
          <a:prstGeom prst="rect">
            <a:avLst/>
          </a:prstGeom>
        </p:spPr>
        <p:txBody>
          <a:bodyPr rtlCol="0">
            <a:spAutoFit/>
          </a:bodyPr>
          <a:lstStyle/>
          <a:p>
            <a:r>
              <a:rPr lang="fr-FR" sz="2400" dirty="0">
                <a:solidFill>
                  <a:srgbClr val="375623"/>
                </a:solidFill>
              </a:rPr>
              <a:t>+ Efficient</a:t>
            </a:r>
          </a:p>
          <a:p>
            <a:r>
              <a:rPr lang="fr-FR" sz="2400" dirty="0">
                <a:solidFill>
                  <a:srgbClr val="375623"/>
                </a:solidFill>
              </a:rPr>
              <a:t>+ </a:t>
            </a:r>
            <a:r>
              <a:rPr lang="fr-FR" sz="2400" dirty="0" err="1" smtClean="0">
                <a:solidFill>
                  <a:srgbClr val="375623"/>
                </a:solidFill>
              </a:rPr>
              <a:t>Does</a:t>
            </a:r>
            <a:r>
              <a:rPr lang="fr-FR" sz="2400" dirty="0" smtClean="0">
                <a:solidFill>
                  <a:srgbClr val="375623"/>
                </a:solidFill>
              </a:rPr>
              <a:t> </a:t>
            </a:r>
            <a:r>
              <a:rPr lang="en-US" sz="2400" dirty="0" smtClean="0">
                <a:solidFill>
                  <a:srgbClr val="375623"/>
                </a:solidFill>
              </a:rPr>
              <a:t>not </a:t>
            </a:r>
            <a:r>
              <a:rPr lang="en-US" sz="2400" dirty="0">
                <a:solidFill>
                  <a:srgbClr val="375623"/>
                </a:solidFill>
              </a:rPr>
              <a:t>wait for the end of all </a:t>
            </a:r>
            <a:r>
              <a:rPr lang="fr-FR" sz="2400" dirty="0" err="1">
                <a:solidFill>
                  <a:srgbClr val="375623"/>
                </a:solidFill>
              </a:rPr>
              <a:t>actors</a:t>
            </a:r>
            <a:endParaRPr lang="fr-FR" sz="2400" dirty="0">
              <a:solidFill>
                <a:srgbClr val="375623"/>
              </a:solidFill>
            </a:endParaRP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Needs</a:t>
            </a:r>
            <a:r>
              <a:rPr lang="fr-FR" sz="2400" dirty="0">
                <a:solidFill>
                  <a:srgbClr val="FF3300"/>
                </a:solidFill>
              </a:rPr>
              <a:t> to </a:t>
            </a:r>
            <a:r>
              <a:rPr lang="fr-FR" sz="2400" dirty="0" err="1">
                <a:solidFill>
                  <a:srgbClr val="FF3300"/>
                </a:solidFill>
              </a:rPr>
              <a:t>implement</a:t>
            </a:r>
            <a:r>
              <a:rPr lang="fr-FR" sz="2400" dirty="0">
                <a:solidFill>
                  <a:srgbClr val="FF3300"/>
                </a:solidFill>
              </a:rPr>
              <a:t> a solution to </a:t>
            </a:r>
            <a:r>
              <a:rPr lang="fr-FR" sz="2400" dirty="0" err="1">
                <a:solidFill>
                  <a:srgbClr val="FF3300"/>
                </a:solidFill>
              </a:rPr>
              <a:t>prevent</a:t>
            </a:r>
            <a:r>
              <a:rPr lang="fr-FR" sz="2400" dirty="0">
                <a:solidFill>
                  <a:srgbClr val="FF3300"/>
                </a:solidFill>
              </a:rPr>
              <a:t> concurrent </a:t>
            </a:r>
            <a:r>
              <a:rPr lang="fr-FR" sz="2400" dirty="0" err="1">
                <a:solidFill>
                  <a:srgbClr val="FF3300"/>
                </a:solidFill>
              </a:rPr>
              <a:t>treatments</a:t>
            </a:r>
            <a:endParaRPr lang="fr-FR" sz="2400" dirty="0">
              <a:solidFill>
                <a:srgbClr val="FF3300"/>
              </a:solidFill>
            </a:endParaRPr>
          </a:p>
        </p:txBody>
      </p:sp>
      <p:sp>
        <p:nvSpPr>
          <p:cNvPr id="10" name="ZoneTexte 9"/>
          <p:cNvSpPr txBox="1"/>
          <p:nvPr/>
        </p:nvSpPr>
        <p:spPr>
          <a:xfrm>
            <a:off x="1049547" y="3738113"/>
            <a:ext cx="2743200" cy="1015663"/>
          </a:xfrm>
          <a:prstGeom prst="rect">
            <a:avLst/>
          </a:prstGeom>
        </p:spPr>
        <p:txBody>
          <a:bodyPr rtlCol="0">
            <a:spAutoFit/>
          </a:bodyPr>
          <a:lstStyle/>
          <a:p>
            <a:pPr algn="ctr"/>
            <a:r>
              <a:rPr lang="en-US" sz="2000">
                <a:solidFill>
                  <a:srgbClr val="0070C0"/>
                </a:solidFill>
              </a:rPr>
              <a:t>Global tree</a:t>
            </a:r>
            <a:r>
              <a:rPr lang="en-US" sz="2000"/>
              <a:t> with random access by all of the actors</a:t>
            </a:r>
            <a:endParaRPr lang="fr-FR"/>
          </a:p>
        </p:txBody>
      </p:sp>
      <p:pic>
        <p:nvPicPr>
          <p:cNvPr id="9" name="Image 8" descr="tree2.png"/>
          <p:cNvPicPr>
            <a:picLocks noChangeAspect="1"/>
          </p:cNvPicPr>
          <p:nvPr/>
        </p:nvPicPr>
        <p:blipFill>
          <a:blip r:embed="rId4"/>
          <a:stretch>
            <a:fillRect/>
          </a:stretch>
        </p:blipFill>
        <p:spPr>
          <a:xfrm>
            <a:off x="4201994" y="2114124"/>
            <a:ext cx="2802588" cy="3231561"/>
          </a:xfrm>
          <a:prstGeom prst="rect">
            <a:avLst/>
          </a:prstGeom>
        </p:spPr>
      </p:pic>
      <p:sp>
        <p:nvSpPr>
          <p:cNvPr id="11"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32</a:t>
            </a:fld>
            <a:endParaRPr lang="fr-FR"/>
          </a:p>
        </p:txBody>
      </p:sp>
    </p:spTree>
    <p:extLst>
      <p:ext uri="{BB962C8B-B14F-4D97-AF65-F5344CB8AC3E}">
        <p14:creationId xmlns:p14="http://schemas.microsoft.com/office/powerpoint/2010/main" val="2007533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84238" y="1646238"/>
            <a:ext cx="3926191" cy="501650"/>
          </a:xfrm>
        </p:spPr>
        <p:txBody>
          <a:bodyPr>
            <a:normAutofit/>
          </a:bodyPr>
          <a:lstStyle/>
          <a:p>
            <a:r>
              <a:rPr lang="fr-FR" dirty="0" err="1"/>
              <a:t>Three</a:t>
            </a:r>
            <a:r>
              <a:rPr lang="fr-FR" dirty="0"/>
              <a:t> principal </a:t>
            </a:r>
            <a:r>
              <a:rPr lang="fr-FR" dirty="0" err="1"/>
              <a:t>methods</a:t>
            </a:r>
            <a:r>
              <a:rPr lang="fr-FR" dirty="0"/>
              <a:t> :</a:t>
            </a:r>
          </a:p>
        </p:txBody>
      </p:sp>
      <p:sp>
        <p:nvSpPr>
          <p:cNvPr id="6" name="ZoneTexte 5"/>
          <p:cNvSpPr txBox="1"/>
          <p:nvPr/>
        </p:nvSpPr>
        <p:spPr>
          <a:xfrm>
            <a:off x="350439" y="2683731"/>
            <a:ext cx="3907090" cy="461665"/>
          </a:xfrm>
          <a:prstGeom prst="rect">
            <a:avLst/>
          </a:prstGeom>
        </p:spPr>
        <p:txBody>
          <a:bodyPr rtlCol="0">
            <a:spAutoFit/>
          </a:bodyPr>
          <a:lstStyle/>
          <a:p>
            <a:pPr algn="ctr"/>
            <a:r>
              <a:rPr lang="fr-FR" sz="2400" b="1" i="1" dirty="0">
                <a:solidFill>
                  <a:srgbClr val="FF3300"/>
                </a:solidFill>
              </a:rPr>
              <a:t>3) </a:t>
            </a:r>
            <a:r>
              <a:rPr lang="fr-FR" sz="2400" i="1" dirty="0" err="1"/>
              <a:t>Root</a:t>
            </a:r>
            <a:r>
              <a:rPr lang="fr-FR" sz="2400" i="1" dirty="0"/>
              <a:t> </a:t>
            </a:r>
            <a:r>
              <a:rPr lang="fr-FR" sz="2400" i="1" dirty="0" err="1"/>
              <a:t>Parallelization</a:t>
            </a:r>
            <a:endParaRPr lang="fr-FR" i="1" dirty="0"/>
          </a:p>
        </p:txBody>
      </p:sp>
      <p:sp>
        <p:nvSpPr>
          <p:cNvPr id="4" name="ZoneTexte 3"/>
          <p:cNvSpPr txBox="1"/>
          <p:nvPr/>
        </p:nvSpPr>
        <p:spPr>
          <a:xfrm>
            <a:off x="7518400" y="2770188"/>
            <a:ext cx="4695825" cy="2308324"/>
          </a:xfrm>
          <a:prstGeom prst="rect">
            <a:avLst/>
          </a:prstGeom>
        </p:spPr>
        <p:txBody>
          <a:bodyPr rtlCol="0">
            <a:spAutoFit/>
          </a:bodyPr>
          <a:lstStyle/>
          <a:p>
            <a:r>
              <a:rPr lang="fr-FR" sz="2400" dirty="0">
                <a:solidFill>
                  <a:srgbClr val="375623"/>
                </a:solidFill>
              </a:rPr>
              <a:t>+ More efficient</a:t>
            </a:r>
          </a:p>
          <a:p>
            <a:r>
              <a:rPr lang="fr-FR" sz="2400" dirty="0">
                <a:solidFill>
                  <a:srgbClr val="375623"/>
                </a:solidFill>
              </a:rPr>
              <a:t>+ </a:t>
            </a:r>
            <a:r>
              <a:rPr lang="fr-FR" sz="2400" dirty="0" err="1">
                <a:solidFill>
                  <a:srgbClr val="375623"/>
                </a:solidFill>
              </a:rPr>
              <a:t>Require</a:t>
            </a:r>
            <a:r>
              <a:rPr lang="fr-FR" sz="2400" dirty="0">
                <a:solidFill>
                  <a:srgbClr val="375623"/>
                </a:solidFill>
              </a:rPr>
              <a:t> the minimum communication</a:t>
            </a:r>
          </a:p>
          <a:p>
            <a:endParaRPr lang="fr-FR" sz="2400" dirty="0"/>
          </a:p>
          <a:p>
            <a:r>
              <a:rPr lang="fr-FR" sz="2400" dirty="0">
                <a:solidFill>
                  <a:srgbClr val="FF3300"/>
                </a:solidFill>
              </a:rPr>
              <a:t>- No communication </a:t>
            </a:r>
            <a:r>
              <a:rPr lang="fr-FR" sz="2400" dirty="0" err="1">
                <a:solidFill>
                  <a:srgbClr val="FF3300"/>
                </a:solidFill>
              </a:rPr>
              <a:t>between</a:t>
            </a:r>
            <a:r>
              <a:rPr lang="fr-FR" sz="2400" dirty="0">
                <a:solidFill>
                  <a:srgbClr val="FF3300"/>
                </a:solidFill>
              </a:rPr>
              <a:t> </a:t>
            </a:r>
            <a:r>
              <a:rPr lang="fr-FR" sz="2400" dirty="0" err="1">
                <a:solidFill>
                  <a:srgbClr val="FF3300"/>
                </a:solidFill>
              </a:rPr>
              <a:t>actors</a:t>
            </a:r>
            <a:r>
              <a:rPr lang="en-US" sz="2400" dirty="0">
                <a:solidFill>
                  <a:srgbClr val="FF3300"/>
                </a:solidFill>
              </a:rPr>
              <a:t>:</a:t>
            </a:r>
            <a:r>
              <a:rPr lang="fr-FR" sz="2400" dirty="0">
                <a:solidFill>
                  <a:srgbClr val="FF3300"/>
                </a:solidFill>
              </a:rPr>
              <a:t> </a:t>
            </a:r>
            <a:r>
              <a:rPr lang="fr-FR" sz="2400" dirty="0" err="1">
                <a:solidFill>
                  <a:srgbClr val="FF3300"/>
                </a:solidFill>
              </a:rPr>
              <a:t>risks</a:t>
            </a:r>
            <a:r>
              <a:rPr lang="fr-FR" sz="2400" dirty="0">
                <a:solidFill>
                  <a:srgbClr val="FF3300"/>
                </a:solidFill>
              </a:rPr>
              <a:t> of </a:t>
            </a:r>
            <a:r>
              <a:rPr lang="fr-FR" sz="2400" dirty="0" err="1">
                <a:solidFill>
                  <a:srgbClr val="FF3300"/>
                </a:solidFill>
              </a:rPr>
              <a:t>redundancy</a:t>
            </a:r>
            <a:endParaRPr lang="fr-FR" sz="2400" dirty="0">
              <a:solidFill>
                <a:srgbClr val="FF3300"/>
              </a:solidFill>
            </a:endParaRPr>
          </a:p>
        </p:txBody>
      </p:sp>
      <p:pic>
        <p:nvPicPr>
          <p:cNvPr id="5" name="Image 4" descr="root.png"/>
          <p:cNvPicPr>
            <a:picLocks noChangeAspect="1"/>
          </p:cNvPicPr>
          <p:nvPr/>
        </p:nvPicPr>
        <p:blipFill>
          <a:blip r:embed="rId3"/>
          <a:stretch>
            <a:fillRect/>
          </a:stretch>
        </p:blipFill>
        <p:spPr>
          <a:xfrm>
            <a:off x="4391903" y="2490300"/>
            <a:ext cx="2731433" cy="2706454"/>
          </a:xfrm>
          <a:prstGeom prst="rect">
            <a:avLst/>
          </a:prstGeom>
        </p:spPr>
      </p:pic>
      <p:sp>
        <p:nvSpPr>
          <p:cNvPr id="7" name="ZoneTexte 6"/>
          <p:cNvSpPr txBox="1"/>
          <p:nvPr/>
        </p:nvSpPr>
        <p:spPr>
          <a:xfrm>
            <a:off x="1062963" y="3748826"/>
            <a:ext cx="2743200" cy="1015663"/>
          </a:xfrm>
          <a:prstGeom prst="rect">
            <a:avLst/>
          </a:prstGeom>
        </p:spPr>
        <p:txBody>
          <a:bodyPr rtlCol="0">
            <a:spAutoFit/>
          </a:bodyPr>
          <a:lstStyle/>
          <a:p>
            <a:pPr algn="ctr"/>
            <a:r>
              <a:rPr lang="en-US" sz="2000" dirty="0"/>
              <a:t>Each actor has a copy of the tree and merge it at the end of the time</a:t>
            </a:r>
            <a:endParaRPr lang="fr-FR" dirty="0"/>
          </a:p>
        </p:txBody>
      </p:sp>
      <p:pic>
        <p:nvPicPr>
          <p:cNvPr id="9" name="Image 8" descr="legendleaf.png"/>
          <p:cNvPicPr>
            <a:picLocks noChangeAspect="1"/>
          </p:cNvPicPr>
          <p:nvPr/>
        </p:nvPicPr>
        <p:blipFill>
          <a:blip r:embed="rId4"/>
          <a:stretch>
            <a:fillRect/>
          </a:stretch>
        </p:blipFill>
        <p:spPr>
          <a:xfrm>
            <a:off x="503207" y="5837207"/>
            <a:ext cx="7927647" cy="69373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33</a:t>
            </a:fld>
            <a:endParaRPr lang="fr-FR"/>
          </a:p>
        </p:txBody>
      </p:sp>
    </p:spTree>
    <p:extLst>
      <p:ext uri="{BB962C8B-B14F-4D97-AF65-F5344CB8AC3E}">
        <p14:creationId xmlns:p14="http://schemas.microsoft.com/office/powerpoint/2010/main" val="3086493177"/>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241568" y="1751312"/>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371662" y="1711708"/>
            <a:ext cx="2939909" cy="707886"/>
          </a:xfrm>
          <a:prstGeom prst="rect">
            <a:avLst/>
          </a:prstGeom>
        </p:spPr>
        <p:txBody>
          <a:bodyPr rtlCol="0">
            <a:spAutoFit/>
          </a:bodyPr>
          <a:lstStyle/>
          <a:p>
            <a:pPr algn="ctr"/>
            <a:r>
              <a:rPr lang="fr-FR" sz="4000" u="sng"/>
              <a:t>Root-Root</a:t>
            </a:r>
          </a:p>
        </p:txBody>
      </p:sp>
      <p:pic>
        <p:nvPicPr>
          <p:cNvPr id="10" name="Image 9" descr="conclupara.png"/>
          <p:cNvPicPr>
            <a:picLocks noChangeAspect="1"/>
          </p:cNvPicPr>
          <p:nvPr/>
        </p:nvPicPr>
        <p:blipFill>
          <a:blip r:embed="rId3"/>
          <a:stretch>
            <a:fillRect/>
          </a:stretch>
        </p:blipFill>
        <p:spPr>
          <a:xfrm>
            <a:off x="1135826" y="2784905"/>
            <a:ext cx="5016409" cy="3836653"/>
          </a:xfrm>
          <a:prstGeom prst="rect">
            <a:avLst/>
          </a:prstGeom>
        </p:spPr>
      </p:pic>
      <p:sp>
        <p:nvSpPr>
          <p:cNvPr id="11" name="ZoneTexte 10"/>
          <p:cNvSpPr txBox="1"/>
          <p:nvPr/>
        </p:nvSpPr>
        <p:spPr>
          <a:xfrm>
            <a:off x="7389451" y="3235708"/>
            <a:ext cx="2743200" cy="2246769"/>
          </a:xfrm>
          <a:prstGeom prst="rect">
            <a:avLst/>
          </a:prstGeom>
        </p:spPr>
        <p:txBody>
          <a:bodyPr rtlCol="0">
            <a:spAutoFit/>
          </a:bodyPr>
          <a:lstStyle/>
          <a:p>
            <a:pPr marL="457200" indent="-457200">
              <a:buClr>
                <a:srgbClr val="FF3300"/>
              </a:buClr>
              <a:buFont typeface="Wingdings" panose="05000000000000000000" pitchFamily="2" charset="2"/>
              <a:buChar char="§"/>
            </a:pPr>
            <a:r>
              <a:rPr lang="fr-FR" sz="2800" dirty="0" smtClean="0"/>
              <a:t>Efficient</a:t>
            </a:r>
          </a:p>
          <a:p>
            <a:pPr marL="457200" indent="-457200">
              <a:buClr>
                <a:srgbClr val="FF3300"/>
              </a:buClr>
              <a:buFont typeface="Wingdings" panose="05000000000000000000" pitchFamily="2" charset="2"/>
              <a:buChar char="§"/>
            </a:pPr>
            <a:endParaRPr lang="fr-FR" sz="2800" dirty="0"/>
          </a:p>
          <a:p>
            <a:pPr marL="457200" indent="-457200">
              <a:buClr>
                <a:srgbClr val="FF3300"/>
              </a:buClr>
              <a:buFont typeface="Wingdings" panose="05000000000000000000" pitchFamily="2" charset="2"/>
              <a:buChar char="§"/>
            </a:pPr>
            <a:r>
              <a:rPr lang="fr-FR" sz="2800" dirty="0" smtClean="0"/>
              <a:t>Simple</a:t>
            </a:r>
            <a:endParaRPr lang="fr-FR" sz="2800" dirty="0"/>
          </a:p>
          <a:p>
            <a:pPr marL="457200" indent="-457200">
              <a:buClr>
                <a:srgbClr val="FF3300"/>
              </a:buClr>
              <a:buFont typeface="Wingdings" panose="05000000000000000000" pitchFamily="2" charset="2"/>
              <a:buChar char="§"/>
            </a:pPr>
            <a:endParaRPr lang="fr-FR" sz="2800" dirty="0">
              <a:solidFill>
                <a:srgbClr val="000000"/>
              </a:solidFill>
              <a:latin typeface="Calibri"/>
            </a:endParaRPr>
          </a:p>
          <a:p>
            <a:pPr marL="457200" indent="-457200">
              <a:buClr>
                <a:srgbClr val="FF3300"/>
              </a:buClr>
              <a:buFont typeface="Wingdings" panose="05000000000000000000" pitchFamily="2" charset="2"/>
              <a:buChar char="§"/>
            </a:pPr>
            <a:r>
              <a:rPr lang="fr-FR" sz="2800" dirty="0" err="1" smtClean="0">
                <a:solidFill>
                  <a:srgbClr val="000000"/>
                </a:solidFill>
                <a:latin typeface="Calibri"/>
              </a:rPr>
              <a:t>Homogeneous</a:t>
            </a:r>
            <a:endParaRPr lang="fr-FR" sz="2800" dirty="0">
              <a:solidFill>
                <a:srgbClr val="000000"/>
              </a:solidFill>
              <a:latin typeface="Calibri"/>
            </a:endParaRPr>
          </a:p>
        </p:txBody>
      </p:sp>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34</a:t>
            </a:fld>
            <a:endParaRPr lang="fr-FR"/>
          </a:p>
        </p:txBody>
      </p:sp>
    </p:spTree>
    <p:extLst>
      <p:ext uri="{BB962C8B-B14F-4D97-AF65-F5344CB8AC3E}">
        <p14:creationId xmlns:p14="http://schemas.microsoft.com/office/powerpoint/2010/main" val="1197184921"/>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t>Contents</a:t>
            </a:r>
            <a:endParaRPr lang="fr-FR"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b="1" dirty="0">
                <a:solidFill>
                  <a:srgbClr val="FF3300"/>
                </a:solidFill>
              </a:rPr>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35</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72276863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4645178" cy="439737"/>
          </a:xfrm>
        </p:spPr>
        <p:txBody>
          <a:bodyPr>
            <a:normAutofit/>
          </a:bodyPr>
          <a:lstStyle/>
          <a:p>
            <a:pPr marL="0" indent="0">
              <a:buNone/>
            </a:pPr>
            <a:r>
              <a:rPr lang="en-US" dirty="0"/>
              <a:t>General view of the architecture :</a:t>
            </a:r>
            <a:endParaRPr lang="fr-FR" dirty="0"/>
          </a:p>
        </p:txBody>
      </p:sp>
      <p:sp>
        <p:nvSpPr>
          <p:cNvPr id="5" name="ZoneTexte 4"/>
          <p:cNvSpPr txBox="1"/>
          <p:nvPr/>
        </p:nvSpPr>
        <p:spPr>
          <a:xfrm>
            <a:off x="8586779" y="2405751"/>
            <a:ext cx="3580968" cy="2431435"/>
          </a:xfrm>
          <a:prstGeom prst="rect">
            <a:avLst/>
          </a:prstGeom>
        </p:spPr>
        <p:txBody>
          <a:bodyPr rtlCol="0">
            <a:spAutoFit/>
          </a:bodyPr>
          <a:lstStyle/>
          <a:p>
            <a:r>
              <a:rPr lang="fr-FR" sz="2400" dirty="0"/>
              <a:t>4 modules:</a:t>
            </a:r>
          </a:p>
          <a:p>
            <a:pPr marL="285750" indent="-285750">
              <a:buFont typeface="Arial" panose="020B0604020202020204" pitchFamily="34" charset="0"/>
              <a:buChar char="•"/>
            </a:pPr>
            <a:r>
              <a:rPr lang="fr-FR" sz="2000" dirty="0"/>
              <a:t>User Interface</a:t>
            </a:r>
          </a:p>
          <a:p>
            <a:pPr marL="285750" indent="-285750">
              <a:buFont typeface="Arial" panose="020B0604020202020204" pitchFamily="34" charset="0"/>
              <a:buChar char="•"/>
            </a:pPr>
            <a:r>
              <a:rPr lang="fr-FR" sz="2000" dirty="0"/>
              <a:t>Model</a:t>
            </a:r>
          </a:p>
          <a:p>
            <a:pPr marL="285750" indent="-285750">
              <a:buFont typeface="Arial" panose="020B0604020202020204" pitchFamily="34" charset="0"/>
              <a:buChar char="•"/>
            </a:pPr>
            <a:r>
              <a:rPr lang="en-US" sz="2000" dirty="0"/>
              <a:t>Converter</a:t>
            </a:r>
            <a:endParaRPr lang="fr-FR" sz="2000" dirty="0"/>
          </a:p>
          <a:p>
            <a:pPr marL="285750" indent="-285750">
              <a:buFont typeface="Arial" panose="020B0604020202020204" pitchFamily="34" charset="0"/>
              <a:buChar char="•"/>
            </a:pPr>
            <a:r>
              <a:rPr lang="en-US" sz="2000" dirty="0"/>
              <a:t>MCTS algorithm</a:t>
            </a:r>
            <a:endParaRPr lang="fr-FR" sz="2000" dirty="0"/>
          </a:p>
          <a:p>
            <a:endParaRPr lang="fr-FR" sz="2400" dirty="0"/>
          </a:p>
          <a:p>
            <a:r>
              <a:rPr lang="en-US" sz="2000" dirty="0">
                <a:solidFill>
                  <a:srgbClr val="000000"/>
                </a:solidFill>
              </a:rPr>
              <a:t>And </a:t>
            </a:r>
            <a:r>
              <a:rPr lang="fr-FR" sz="2000" dirty="0" err="1">
                <a:solidFill>
                  <a:srgbClr val="000000"/>
                </a:solidFill>
              </a:rPr>
              <a:t>possibly</a:t>
            </a:r>
            <a:r>
              <a:rPr lang="fr-FR" sz="2000" dirty="0">
                <a:solidFill>
                  <a:srgbClr val="000000"/>
                </a:solidFill>
              </a:rPr>
              <a:t> </a:t>
            </a:r>
            <a:r>
              <a:rPr lang="fr-FR" sz="2000" dirty="0" err="1">
                <a:solidFill>
                  <a:srgbClr val="000000"/>
                </a:solidFill>
              </a:rPr>
              <a:t>other</a:t>
            </a:r>
            <a:r>
              <a:rPr lang="fr-FR" sz="2000" dirty="0">
                <a:solidFill>
                  <a:srgbClr val="000000"/>
                </a:solidFill>
              </a:rPr>
              <a:t> AI</a:t>
            </a:r>
          </a:p>
        </p:txBody>
      </p:sp>
      <p:pic>
        <p:nvPicPr>
          <p:cNvPr id="4" name="Image 3" descr="new.png"/>
          <p:cNvPicPr>
            <a:picLocks noChangeAspect="1"/>
          </p:cNvPicPr>
          <p:nvPr/>
        </p:nvPicPr>
        <p:blipFill>
          <a:blip r:embed="rId3"/>
          <a:srcRect t="-94" b="71394"/>
          <a:stretch>
            <a:fillRect/>
          </a:stretch>
        </p:blipFill>
        <p:spPr>
          <a:xfrm>
            <a:off x="489221" y="2405751"/>
            <a:ext cx="7738261" cy="3133825"/>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36</a:t>
            </a:fld>
            <a:endParaRPr lang="fr-FR"/>
          </a:p>
        </p:txBody>
      </p:sp>
    </p:spTree>
    <p:extLst>
      <p:ext uri="{BB962C8B-B14F-4D97-AF65-F5344CB8AC3E}">
        <p14:creationId xmlns:p14="http://schemas.microsoft.com/office/powerpoint/2010/main" val="63147605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3526975" cy="439737"/>
          </a:xfrm>
        </p:spPr>
        <p:txBody>
          <a:bodyPr>
            <a:normAutofit/>
          </a:bodyPr>
          <a:lstStyle/>
          <a:p>
            <a:pPr marL="0" indent="0">
              <a:buNone/>
            </a:pPr>
            <a:r>
              <a:rPr lang="en-US"/>
              <a:t>MCTS algorithm module</a:t>
            </a:r>
            <a:endParaRPr lang="fr-FR"/>
          </a:p>
        </p:txBody>
      </p:sp>
      <p:sp>
        <p:nvSpPr>
          <p:cNvPr id="5" name="ZoneTexte 4"/>
          <p:cNvSpPr txBox="1"/>
          <p:nvPr/>
        </p:nvSpPr>
        <p:spPr>
          <a:xfrm>
            <a:off x="8466403" y="2358102"/>
            <a:ext cx="3670104" cy="4154984"/>
          </a:xfrm>
          <a:prstGeom prst="rect">
            <a:avLst/>
          </a:prstGeom>
        </p:spPr>
        <p:txBody>
          <a:bodyPr rtlCol="0">
            <a:spAutoFit/>
          </a:bodyPr>
          <a:lstStyle/>
          <a:p>
            <a:r>
              <a:rPr lang="fr-FR" sz="2400" dirty="0"/>
              <a:t>MCTS </a:t>
            </a:r>
            <a:r>
              <a:rPr lang="fr-FR" sz="2400" dirty="0" err="1"/>
              <a:t>algorithm</a:t>
            </a:r>
            <a:r>
              <a:rPr lang="fr-FR" sz="2400" dirty="0"/>
              <a:t>:</a:t>
            </a:r>
          </a:p>
          <a:p>
            <a:pPr marL="342900" indent="-342900">
              <a:buClr>
                <a:srgbClr val="FF3300"/>
              </a:buClr>
              <a:buFont typeface="Arial" panose="020B0604020202020204" pitchFamily="34" charset="0"/>
              <a:buChar char="•"/>
            </a:pPr>
            <a:r>
              <a:rPr lang="en-US" sz="2000" dirty="0"/>
              <a:t>Parallelization</a:t>
            </a:r>
            <a:r>
              <a:rPr lang="fr-FR" sz="2000" dirty="0" smtClean="0"/>
              <a:t>:</a:t>
            </a:r>
            <a:br>
              <a:rPr lang="fr-FR" sz="2000" dirty="0" smtClean="0"/>
            </a:br>
            <a:r>
              <a:rPr lang="fr-FR" sz="2000" dirty="0" smtClean="0"/>
              <a:t>  </a:t>
            </a:r>
            <a:r>
              <a:rPr lang="en-US" sz="2000" dirty="0" smtClean="0"/>
              <a:t>Dispatching </a:t>
            </a:r>
            <a:r>
              <a:rPr lang="en-US" sz="2000" dirty="0"/>
              <a:t>of data </a:t>
            </a:r>
            <a:r>
              <a:rPr lang="en-US" sz="2000" dirty="0" smtClean="0"/>
              <a:t>in different threads</a:t>
            </a:r>
          </a:p>
          <a:p>
            <a:pPr marL="342900" indent="-342900">
              <a:buClr>
                <a:srgbClr val="FF3300"/>
              </a:buClr>
              <a:buFont typeface="Arial" panose="020B0604020202020204" pitchFamily="34" charset="0"/>
              <a:buChar char="•"/>
            </a:pPr>
            <a:endParaRPr lang="en-US" sz="2000" dirty="0"/>
          </a:p>
          <a:p>
            <a:pPr marL="342900" indent="-342900">
              <a:buClr>
                <a:srgbClr val="FF3300"/>
              </a:buClr>
              <a:buFont typeface="Arial" panose="020B0604020202020204" pitchFamily="34" charset="0"/>
              <a:buChar char="•"/>
            </a:pPr>
            <a:r>
              <a:rPr lang="fr-FR" sz="2000" dirty="0" err="1" smtClean="0"/>
              <a:t>Calculus</a:t>
            </a:r>
            <a:r>
              <a:rPr lang="fr-FR" sz="2000" dirty="0" smtClean="0"/>
              <a:t> </a:t>
            </a:r>
            <a:r>
              <a:rPr lang="fr-FR" sz="2000" dirty="0"/>
              <a:t>of </a:t>
            </a:r>
            <a:r>
              <a:rPr lang="fr-FR" sz="2000" dirty="0" smtClean="0"/>
              <a:t>moves</a:t>
            </a:r>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Set </a:t>
            </a:r>
            <a:r>
              <a:rPr lang="en-US" sz="2000" dirty="0"/>
              <a:t>of </a:t>
            </a:r>
            <a:r>
              <a:rPr lang="en-US" sz="2000" dirty="0" smtClean="0"/>
              <a:t>rules</a:t>
            </a:r>
            <a:endParaRPr lang="fr-FR" sz="2000" dirty="0"/>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Merging </a:t>
            </a:r>
            <a:r>
              <a:rPr lang="en-US" sz="2000" dirty="0"/>
              <a:t>the </a:t>
            </a:r>
            <a:r>
              <a:rPr lang="en-US" sz="2000" dirty="0" smtClean="0"/>
              <a:t>results</a:t>
            </a:r>
            <a:endParaRPr lang="fr-FR" sz="2000" dirty="0"/>
          </a:p>
          <a:p>
            <a:pPr marL="342900" indent="-342900">
              <a:buClr>
                <a:srgbClr val="FF3300"/>
              </a:buClr>
              <a:buFont typeface="Arial" panose="020B0604020202020204" pitchFamily="34" charset="0"/>
              <a:buChar char="•"/>
            </a:pPr>
            <a:endParaRPr lang="fr-FR" sz="2000" dirty="0">
              <a:solidFill>
                <a:srgbClr val="000000"/>
              </a:solidFill>
            </a:endParaRPr>
          </a:p>
          <a:p>
            <a:pPr marL="342900" indent="-342900">
              <a:buClr>
                <a:srgbClr val="FF3300"/>
              </a:buClr>
              <a:buFont typeface="Arial" panose="020B0604020202020204" pitchFamily="34" charset="0"/>
              <a:buChar char="•"/>
            </a:pPr>
            <a:r>
              <a:rPr lang="en-US" sz="2000" dirty="0" smtClean="0">
                <a:solidFill>
                  <a:srgbClr val="000000"/>
                </a:solidFill>
              </a:rPr>
              <a:t>The </a:t>
            </a:r>
            <a:r>
              <a:rPr lang="en-US" sz="2000" dirty="0" err="1">
                <a:solidFill>
                  <a:srgbClr val="000000"/>
                </a:solidFill>
              </a:rPr>
              <a:t>controler</a:t>
            </a:r>
            <a:r>
              <a:rPr lang="en-US" sz="2000" dirty="0">
                <a:solidFill>
                  <a:srgbClr val="000000"/>
                </a:solidFill>
              </a:rPr>
              <a:t> sends the move</a:t>
            </a:r>
            <a:endParaRPr lang="fr-FR" sz="2000" dirty="0">
              <a:solidFill>
                <a:srgbClr val="000000"/>
              </a:solidFill>
            </a:endParaRPr>
          </a:p>
        </p:txBody>
      </p:sp>
      <p:pic>
        <p:nvPicPr>
          <p:cNvPr id="4" name="Image 3" descr="Aifins.png"/>
          <p:cNvPicPr>
            <a:picLocks noChangeAspect="1"/>
          </p:cNvPicPr>
          <p:nvPr/>
        </p:nvPicPr>
        <p:blipFill>
          <a:blip r:embed="rId3"/>
          <a:stretch>
            <a:fillRect/>
          </a:stretch>
        </p:blipFill>
        <p:spPr>
          <a:xfrm>
            <a:off x="306583" y="1870422"/>
            <a:ext cx="8159820" cy="40132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37</a:t>
            </a:fld>
            <a:endParaRPr lang="fr-FR"/>
          </a:p>
        </p:txBody>
      </p:sp>
    </p:spTree>
    <p:extLst>
      <p:ext uri="{BB962C8B-B14F-4D97-AF65-F5344CB8AC3E}">
        <p14:creationId xmlns:p14="http://schemas.microsoft.com/office/powerpoint/2010/main" val="17020384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b="1" dirty="0" err="1">
                <a:solidFill>
                  <a:srgbClr val="FF3300"/>
                </a:solidFill>
              </a:rPr>
              <a:t>Specifications</a:t>
            </a:r>
            <a:endParaRPr lang="fr-FR" b="1" dirty="0">
              <a:solidFill>
                <a:srgbClr val="FF3300"/>
              </a:solidFill>
            </a:endParaRPr>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38</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0231663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5002" y="639828"/>
            <a:ext cx="9753600" cy="1154097"/>
          </a:xfrm>
        </p:spPr>
        <p:txBody>
          <a:bodyPr/>
          <a:lstStyle/>
          <a:p>
            <a:r>
              <a:rPr lang="fr-FR" dirty="0" smtClean="0"/>
              <a:t>Hardware infrastructure</a:t>
            </a:r>
            <a:endParaRPr lang="fr-FR" dirty="0"/>
          </a:p>
        </p:txBody>
      </p:sp>
      <p:sp>
        <p:nvSpPr>
          <p:cNvPr id="3" name="Espace réservé du contenu 2"/>
          <p:cNvSpPr>
            <a:spLocks noGrp="1"/>
          </p:cNvSpPr>
          <p:nvPr>
            <p:ph idx="1"/>
          </p:nvPr>
        </p:nvSpPr>
        <p:spPr>
          <a:xfrm>
            <a:off x="4546614" y="2645356"/>
            <a:ext cx="2932313" cy="4351338"/>
          </a:xfrm>
        </p:spPr>
        <p:txBody>
          <a:bodyPr/>
          <a:lstStyle/>
          <a:p>
            <a:r>
              <a:rPr lang="en-US" dirty="0"/>
              <a:t>Linux or Windows</a:t>
            </a:r>
          </a:p>
          <a:p>
            <a:endParaRPr lang="en-US" dirty="0" smtClean="0"/>
          </a:p>
          <a:p>
            <a:endParaRPr lang="en-US" dirty="0"/>
          </a:p>
          <a:p>
            <a:r>
              <a:rPr lang="en-US" dirty="0"/>
              <a:t>Cluster or single Machine</a:t>
            </a:r>
          </a:p>
          <a:p>
            <a:endParaRPr lang="en-US" dirty="0" smtClean="0"/>
          </a:p>
          <a:p>
            <a:pPr marL="45720" indent="0">
              <a:buNone/>
            </a:pPr>
            <a:endParaRPr lang="en-US" dirty="0"/>
          </a:p>
          <a:p>
            <a:r>
              <a:rPr lang="en-US" dirty="0"/>
              <a:t>CPU and GPU parallelization</a:t>
            </a:r>
            <a:endParaRPr lang="fr-FR" dirty="0"/>
          </a:p>
        </p:txBody>
      </p:sp>
      <p:pic>
        <p:nvPicPr>
          <p:cNvPr id="4" name="Image 3" descr="reseau-informatique-local-lan_wz_push_right_col_mobile.jpg"/>
          <p:cNvPicPr>
            <a:picLocks noChangeAspect="1"/>
          </p:cNvPicPr>
          <p:nvPr/>
        </p:nvPicPr>
        <p:blipFill>
          <a:blip r:embed="rId3"/>
          <a:stretch>
            <a:fillRect/>
          </a:stretch>
        </p:blipFill>
        <p:spPr>
          <a:xfrm>
            <a:off x="1284452" y="3638927"/>
            <a:ext cx="1706356" cy="1282946"/>
          </a:xfrm>
          <a:prstGeom prst="rect">
            <a:avLst/>
          </a:prstGeom>
        </p:spPr>
      </p:pic>
      <p:pic>
        <p:nvPicPr>
          <p:cNvPr id="5" name="Image 4"/>
          <p:cNvPicPr>
            <a:picLocks noChangeAspect="1"/>
          </p:cNvPicPr>
          <p:nvPr/>
        </p:nvPicPr>
        <p:blipFill>
          <a:blip r:embed="rId4"/>
          <a:stretch>
            <a:fillRect/>
          </a:stretch>
        </p:blipFill>
        <p:spPr>
          <a:xfrm>
            <a:off x="8241027" y="3405006"/>
            <a:ext cx="1619284" cy="1516867"/>
          </a:xfrm>
          <a:prstGeom prst="rect">
            <a:avLst/>
          </a:prstGeom>
        </p:spPr>
      </p:pic>
      <p:pic>
        <p:nvPicPr>
          <p:cNvPr id="6" name="Image 5"/>
          <p:cNvPicPr>
            <a:picLocks noChangeAspect="1"/>
          </p:cNvPicPr>
          <p:nvPr/>
        </p:nvPicPr>
        <p:blipFill>
          <a:blip r:embed="rId5"/>
          <a:stretch>
            <a:fillRect/>
          </a:stretch>
        </p:blipFill>
        <p:spPr>
          <a:xfrm>
            <a:off x="1510881" y="2064836"/>
            <a:ext cx="1479927" cy="1480204"/>
          </a:xfrm>
          <a:prstGeom prst="rect">
            <a:avLst/>
          </a:prstGeom>
        </p:spPr>
      </p:pic>
      <p:pic>
        <p:nvPicPr>
          <p:cNvPr id="7" name="Image 6"/>
          <p:cNvPicPr>
            <a:picLocks noChangeAspect="1"/>
          </p:cNvPicPr>
          <p:nvPr/>
        </p:nvPicPr>
        <p:blipFill>
          <a:blip r:embed="rId6"/>
          <a:stretch>
            <a:fillRect/>
          </a:stretch>
        </p:blipFill>
        <p:spPr>
          <a:xfrm>
            <a:off x="8461218" y="2064836"/>
            <a:ext cx="1322026" cy="1320621"/>
          </a:xfrm>
          <a:prstGeom prst="rect">
            <a:avLst/>
          </a:prstGeom>
        </p:spPr>
      </p:pic>
      <p:pic>
        <p:nvPicPr>
          <p:cNvPr id="8" name="Image 7"/>
          <p:cNvPicPr>
            <a:picLocks noChangeAspect="1"/>
          </p:cNvPicPr>
          <p:nvPr/>
        </p:nvPicPr>
        <p:blipFill>
          <a:blip r:embed="rId7"/>
          <a:stretch>
            <a:fillRect/>
          </a:stretch>
        </p:blipFill>
        <p:spPr>
          <a:xfrm>
            <a:off x="1483755" y="5000865"/>
            <a:ext cx="1307750" cy="1306273"/>
          </a:xfrm>
          <a:prstGeom prst="rect">
            <a:avLst/>
          </a:prstGeom>
        </p:spPr>
      </p:pic>
      <p:pic>
        <p:nvPicPr>
          <p:cNvPr id="9" name="Image 8"/>
          <p:cNvPicPr>
            <a:picLocks noChangeAspect="1"/>
          </p:cNvPicPr>
          <p:nvPr/>
        </p:nvPicPr>
        <p:blipFill>
          <a:blip r:embed="rId8"/>
          <a:stretch>
            <a:fillRect/>
          </a:stretch>
        </p:blipFill>
        <p:spPr>
          <a:xfrm>
            <a:off x="8297237" y="4921873"/>
            <a:ext cx="1804122" cy="144640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11" name="Slide Number Placeholder 10"/>
          <p:cNvSpPr>
            <a:spLocks noGrp="1"/>
          </p:cNvSpPr>
          <p:nvPr>
            <p:ph type="sldNum" sz="quarter" idx="12"/>
          </p:nvPr>
        </p:nvSpPr>
        <p:spPr/>
        <p:txBody>
          <a:bodyPr/>
          <a:lstStyle/>
          <a:p>
            <a:fld id="{789A2A0C-D44F-4523-8D1A-D12B62504EB2}" type="slidenum">
              <a:rPr lang="fr-FR" smtClean="0"/>
              <a:t>39</a:t>
            </a:fld>
            <a:endParaRPr lang="fr-FR"/>
          </a:p>
        </p:txBody>
      </p:sp>
    </p:spTree>
    <p:extLst>
      <p:ext uri="{BB962C8B-B14F-4D97-AF65-F5344CB8AC3E}">
        <p14:creationId xmlns:p14="http://schemas.microsoft.com/office/powerpoint/2010/main" val="263623226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4886" y="1966753"/>
            <a:ext cx="9753600" cy="3539527"/>
          </a:xfrm>
        </p:spPr>
        <p:txBody>
          <a:bodyPr/>
          <a:lstStyle/>
          <a:p>
            <a:r>
              <a:rPr lang="en-US" dirty="0"/>
              <a:t>Goal of the project :</a:t>
            </a:r>
          </a:p>
          <a:p>
            <a:pPr lvl="1"/>
            <a:r>
              <a:rPr lang="en-US" dirty="0"/>
              <a:t>Generate an AI for an unsolved 2 players board game</a:t>
            </a:r>
            <a:endParaRPr lang="fr-FR" dirty="0">
              <a:solidFill>
                <a:srgbClr val="000000"/>
              </a:solidFill>
              <a:latin typeface="Calibri"/>
            </a:endParaRPr>
          </a:p>
        </p:txBody>
      </p:sp>
      <p:pic>
        <p:nvPicPr>
          <p:cNvPr id="5" name="Image 4" descr="arimaa3.JPG"/>
          <p:cNvPicPr>
            <a:picLocks noChangeAspect="1"/>
          </p:cNvPicPr>
          <p:nvPr/>
        </p:nvPicPr>
        <p:blipFill>
          <a:blip r:embed="rId3"/>
          <a:stretch>
            <a:fillRect/>
          </a:stretch>
        </p:blipFill>
        <p:spPr>
          <a:xfrm>
            <a:off x="5503615" y="3468424"/>
            <a:ext cx="4525527" cy="1682531"/>
          </a:xfrm>
          <a:prstGeom prst="rect">
            <a:avLst/>
          </a:prstGeom>
        </p:spPr>
      </p:pic>
      <p:sp>
        <p:nvSpPr>
          <p:cNvPr id="6" name="ZoneTexte 5"/>
          <p:cNvSpPr txBox="1"/>
          <p:nvPr/>
        </p:nvSpPr>
        <p:spPr>
          <a:xfrm>
            <a:off x="6031945" y="5174424"/>
            <a:ext cx="2743200" cy="800219"/>
          </a:xfrm>
          <a:prstGeom prst="rect">
            <a:avLst/>
          </a:prstGeom>
        </p:spPr>
        <p:txBody>
          <a:bodyPr rtlCol="0">
            <a:spAutoFit/>
          </a:bodyPr>
          <a:lstStyle/>
          <a:p>
            <a:pPr algn="ctr"/>
            <a:r>
              <a:rPr lang="fr-FR" sz="2800" b="1" dirty="0" err="1"/>
              <a:t>Arimaa</a:t>
            </a:r>
            <a:endParaRPr lang="fr-FR" sz="2800" b="1" dirty="0"/>
          </a:p>
          <a:p>
            <a:pPr algn="ctr"/>
            <a:endParaRPr lang="fr-FR" dirty="0"/>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44" y="3299595"/>
            <a:ext cx="4525527" cy="1810211"/>
          </a:xfrm>
          <a:prstGeom prst="rect">
            <a:avLst/>
          </a:prstGeom>
        </p:spPr>
      </p:pic>
      <p:sp>
        <p:nvSpPr>
          <p:cNvPr id="4" name="Slide Number Placeholder 3"/>
          <p:cNvSpPr>
            <a:spLocks noGrp="1"/>
          </p:cNvSpPr>
          <p:nvPr>
            <p:ph type="sldNum" sz="quarter" idx="12"/>
          </p:nvPr>
        </p:nvSpPr>
        <p:spPr/>
        <p:txBody>
          <a:bodyPr/>
          <a:lstStyle/>
          <a:p>
            <a:fld id="{789A2A0C-D44F-4523-8D1A-D12B62504EB2}" type="slidenum">
              <a:rPr lang="fr-FR" smtClean="0"/>
              <a:t>4</a:t>
            </a:fld>
            <a:endParaRPr lang="fr-FR"/>
          </a:p>
        </p:txBody>
      </p:sp>
    </p:spTree>
    <p:extLst>
      <p:ext uri="{BB962C8B-B14F-4D97-AF65-F5344CB8AC3E}">
        <p14:creationId xmlns:p14="http://schemas.microsoft.com/office/powerpoint/2010/main" val="328751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Actor model</a:t>
            </a:r>
          </a:p>
        </p:txBody>
      </p:sp>
      <p:sp>
        <p:nvSpPr>
          <p:cNvPr id="3" name="Espace réservé du contenu 2"/>
          <p:cNvSpPr>
            <a:spLocks noGrp="1"/>
          </p:cNvSpPr>
          <p:nvPr>
            <p:ph idx="1"/>
          </p:nvPr>
        </p:nvSpPr>
        <p:spPr>
          <a:xfrm>
            <a:off x="836626" y="2215239"/>
            <a:ext cx="8128611" cy="4351338"/>
          </a:xfrm>
        </p:spPr>
        <p:txBody>
          <a:bodyPr/>
          <a:lstStyle/>
          <a:p>
            <a:r>
              <a:rPr lang="fr-FR" dirty="0" err="1"/>
              <a:t>Actor's</a:t>
            </a:r>
            <a:r>
              <a:rPr lang="fr-FR" dirty="0"/>
              <a:t> </a:t>
            </a:r>
            <a:r>
              <a:rPr lang="fr-FR" dirty="0" err="1"/>
              <a:t>possibilities</a:t>
            </a:r>
            <a:r>
              <a:rPr lang="fr-FR" dirty="0"/>
              <a:t> :</a:t>
            </a:r>
          </a:p>
          <a:p>
            <a:endParaRPr lang="fr-FR" dirty="0"/>
          </a:p>
          <a:p>
            <a:pPr lvl="1"/>
            <a:r>
              <a:rPr lang="fr-FR" dirty="0" err="1">
                <a:latin typeface="Calibri" charset="0"/>
              </a:rPr>
              <a:t>sends</a:t>
            </a:r>
            <a:r>
              <a:rPr lang="fr-FR" dirty="0">
                <a:latin typeface="Calibri" charset="0"/>
              </a:rPr>
              <a:t> </a:t>
            </a:r>
            <a:r>
              <a:rPr lang="en-US" dirty="0">
                <a:latin typeface="Calibri" charset="0"/>
              </a:rPr>
              <a:t>messages to other actors</a:t>
            </a:r>
          </a:p>
          <a:p>
            <a:pPr lvl="1"/>
            <a:endParaRPr lang="en-US" dirty="0"/>
          </a:p>
          <a:p>
            <a:pPr lvl="1"/>
            <a:r>
              <a:rPr lang="fr-FR" dirty="0" err="1">
                <a:latin typeface="Calibri" charset="0"/>
              </a:rPr>
              <a:t>creates</a:t>
            </a:r>
            <a:r>
              <a:rPr lang="fr-FR" dirty="0">
                <a:latin typeface="Calibri" charset="0"/>
              </a:rPr>
              <a:t> </a:t>
            </a:r>
            <a:r>
              <a:rPr lang="en-US" dirty="0">
                <a:latin typeface="Calibri" charset="0"/>
              </a:rPr>
              <a:t>new actors</a:t>
            </a:r>
          </a:p>
          <a:p>
            <a:pPr lvl="1"/>
            <a:endParaRPr lang="en-US" dirty="0">
              <a:latin typeface="Calibri" charset="0"/>
            </a:endParaRPr>
          </a:p>
          <a:p>
            <a:pPr lvl="1"/>
            <a:r>
              <a:rPr lang="fr-FR" dirty="0" err="1">
                <a:latin typeface="Calibri" charset="0"/>
              </a:rPr>
              <a:t>adapts</a:t>
            </a:r>
            <a:r>
              <a:rPr lang="fr-FR" dirty="0">
                <a:latin typeface="Calibri" charset="0"/>
              </a:rPr>
              <a:t> </a:t>
            </a:r>
            <a:r>
              <a:rPr lang="en-US" dirty="0">
                <a:latin typeface="Calibri" charset="0"/>
              </a:rPr>
              <a:t>their behavior</a:t>
            </a:r>
          </a:p>
          <a:p>
            <a:pPr lvl="1"/>
            <a:endParaRPr lang="fr-FR" dirty="0">
              <a:latin typeface="Calibri" charset="0"/>
            </a:endParaRPr>
          </a:p>
          <a:p>
            <a:r>
              <a:rPr lang="fr-FR" dirty="0" err="1"/>
              <a:t>Chosen</a:t>
            </a:r>
            <a:r>
              <a:rPr lang="fr-FR" dirty="0"/>
              <a:t> </a:t>
            </a:r>
            <a:r>
              <a:rPr lang="fr-FR" dirty="0" err="1"/>
              <a:t>framework</a:t>
            </a:r>
            <a:r>
              <a:rPr lang="fr-FR" dirty="0"/>
              <a:t> : C++ Actor Framework (CAF)</a:t>
            </a: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40</a:t>
            </a:fld>
            <a:endParaRPr lang="fr-FR"/>
          </a:p>
        </p:txBody>
      </p:sp>
    </p:spTree>
    <p:extLst>
      <p:ext uri="{BB962C8B-B14F-4D97-AF65-F5344CB8AC3E}">
        <p14:creationId xmlns:p14="http://schemas.microsoft.com/office/powerpoint/2010/main" val="3604945957"/>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Another</a:t>
            </a:r>
            <a:r>
              <a:rPr lang="fr-FR" dirty="0"/>
              <a:t> </a:t>
            </a:r>
            <a:r>
              <a:rPr lang="fr-FR" dirty="0" err="1"/>
              <a:t>way</a:t>
            </a:r>
            <a:r>
              <a:rPr lang="fr-FR" dirty="0"/>
              <a:t> to </a:t>
            </a:r>
            <a:r>
              <a:rPr lang="fr-FR" dirty="0" err="1"/>
              <a:t>parallelize</a:t>
            </a:r>
            <a:endParaRPr lang="fr-FR" dirty="0"/>
          </a:p>
        </p:txBody>
      </p:sp>
      <p:sp>
        <p:nvSpPr>
          <p:cNvPr id="3" name="Espace réservé du contenu 2"/>
          <p:cNvSpPr>
            <a:spLocks noGrp="1"/>
          </p:cNvSpPr>
          <p:nvPr>
            <p:ph idx="1"/>
          </p:nvPr>
        </p:nvSpPr>
        <p:spPr/>
        <p:txBody>
          <a:bodyPr/>
          <a:lstStyle/>
          <a:p>
            <a:endParaRPr lang="fr-FR"/>
          </a:p>
          <a:p>
            <a:r>
              <a:rPr lang="en-US"/>
              <a:t>Message Passing Interface (MPI)</a:t>
            </a:r>
          </a:p>
          <a:p>
            <a:endParaRPr lang="fr-FR"/>
          </a:p>
          <a:p>
            <a:r>
              <a:rPr lang="en-US"/>
              <a:t>OpenMP</a:t>
            </a:r>
          </a:p>
          <a:p>
            <a:endParaRPr lang="fr-FR"/>
          </a:p>
          <a:p>
            <a:r>
              <a:rPr lang="en-US"/>
              <a:t>OpenACC</a:t>
            </a:r>
            <a:endParaRPr lang="fr-F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41</a:t>
            </a:fld>
            <a:endParaRPr lang="fr-FR"/>
          </a:p>
        </p:txBody>
      </p:sp>
    </p:spTree>
    <p:extLst>
      <p:ext uri="{BB962C8B-B14F-4D97-AF65-F5344CB8AC3E}">
        <p14:creationId xmlns:p14="http://schemas.microsoft.com/office/powerpoint/2010/main" val="2176998706"/>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Technical</a:t>
            </a:r>
            <a:r>
              <a:rPr lang="fr-FR" dirty="0"/>
              <a:t> solutions</a:t>
            </a:r>
          </a:p>
        </p:txBody>
      </p:sp>
      <p:sp>
        <p:nvSpPr>
          <p:cNvPr id="3" name="Espace réservé du contenu 2"/>
          <p:cNvSpPr>
            <a:spLocks noGrp="1"/>
          </p:cNvSpPr>
          <p:nvPr>
            <p:ph sz="quarter" idx="13"/>
          </p:nvPr>
        </p:nvSpPr>
        <p:spPr/>
        <p:txBody>
          <a:bodyPr>
            <a:normAutofit/>
          </a:bodyPr>
          <a:lstStyle/>
          <a:p>
            <a:r>
              <a:rPr lang="fr-FR" sz="2400" dirty="0"/>
              <a:t>Actor model :</a:t>
            </a:r>
          </a:p>
          <a:p>
            <a:endParaRPr lang="fr-FR" sz="2400" dirty="0"/>
          </a:p>
          <a:p>
            <a:pPr lvl="1">
              <a:buFont typeface="Arial" panose="020B0604020202020204" pitchFamily="34" charset="0"/>
              <a:buChar char="•"/>
            </a:pPr>
            <a:r>
              <a:rPr lang="fr-FR" sz="2000" dirty="0"/>
              <a:t>Abstract concept</a:t>
            </a:r>
          </a:p>
          <a:p>
            <a:pPr lvl="1"/>
            <a:endParaRPr lang="fr-FR" sz="2000" dirty="0"/>
          </a:p>
          <a:p>
            <a:pPr lvl="1">
              <a:buFont typeface="Arial" panose="020B0604020202020204" pitchFamily="34" charset="0"/>
              <a:buChar char="•"/>
            </a:pPr>
            <a:r>
              <a:rPr lang="fr-FR" sz="2000" dirty="0" smtClean="0"/>
              <a:t>Clusters</a:t>
            </a:r>
            <a:r>
              <a:rPr lang="fr-FR" sz="2000" dirty="0"/>
              <a:t>, computers, CPU and GPU are </a:t>
            </a:r>
            <a:r>
              <a:rPr lang="fr-FR" sz="2000" dirty="0" err="1"/>
              <a:t>seen</a:t>
            </a:r>
            <a:r>
              <a:rPr lang="fr-FR" sz="2000" dirty="0"/>
              <a:t> as </a:t>
            </a:r>
            <a:r>
              <a:rPr lang="fr-FR" sz="2000" dirty="0" err="1"/>
              <a:t>actors</a:t>
            </a:r>
            <a:endParaRPr lang="fr-FR" sz="2000" dirty="0"/>
          </a:p>
        </p:txBody>
      </p:sp>
      <p:sp>
        <p:nvSpPr>
          <p:cNvPr id="4" name="Espace réservé du contenu 3"/>
          <p:cNvSpPr>
            <a:spLocks noGrp="1"/>
          </p:cNvSpPr>
          <p:nvPr>
            <p:ph sz="quarter" idx="14"/>
          </p:nvPr>
        </p:nvSpPr>
        <p:spPr/>
        <p:txBody>
          <a:bodyPr>
            <a:normAutofit/>
          </a:bodyPr>
          <a:lstStyle/>
          <a:p>
            <a:r>
              <a:rPr lang="fr-FR" sz="2400" dirty="0" err="1"/>
              <a:t>Dedicated</a:t>
            </a:r>
            <a:r>
              <a:rPr lang="fr-FR" sz="2400" dirty="0"/>
              <a:t> </a:t>
            </a:r>
            <a:r>
              <a:rPr lang="fr-FR" sz="2400" dirty="0" err="1"/>
              <a:t>programming</a:t>
            </a:r>
            <a:r>
              <a:rPr lang="fr-FR" sz="2400" dirty="0"/>
              <a:t> :</a:t>
            </a:r>
          </a:p>
          <a:p>
            <a:pPr>
              <a:buFont typeface="Arial" panose="020B0604020202020204" pitchFamily="34" charset="0"/>
              <a:buChar char="•"/>
            </a:pPr>
            <a:endParaRPr lang="fr-FR" sz="2400" dirty="0"/>
          </a:p>
          <a:p>
            <a:pPr lvl="1">
              <a:buFont typeface="Arial" panose="020B0604020202020204" pitchFamily="34" charset="0"/>
              <a:buChar char="•"/>
            </a:pPr>
            <a:r>
              <a:rPr lang="fr-FR" sz="2000" dirty="0"/>
              <a:t>Cluster -&gt; MPI (Message Passing Interface)</a:t>
            </a:r>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CPU -&gt; </a:t>
            </a:r>
            <a:r>
              <a:rPr lang="fr-FR" sz="2000" dirty="0" err="1"/>
              <a:t>OpenMP</a:t>
            </a:r>
            <a:endParaRPr lang="fr-FR" sz="2000" dirty="0"/>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GPU -&gt; </a:t>
            </a:r>
            <a:r>
              <a:rPr lang="fr-FR" sz="2000" dirty="0" err="1"/>
              <a:t>OpenACC</a:t>
            </a:r>
            <a:endParaRPr lang="fr-FR" sz="2000" dirty="0"/>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42</a:t>
            </a:fld>
            <a:endParaRPr lang="fr-FR"/>
          </a:p>
        </p:txBody>
      </p:sp>
    </p:spTree>
    <p:extLst>
      <p:ext uri="{BB962C8B-B14F-4D97-AF65-F5344CB8AC3E}">
        <p14:creationId xmlns:p14="http://schemas.microsoft.com/office/powerpoint/2010/main" val="235893553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67981"/>
            <a:ext cx="9753600" cy="1154097"/>
          </a:xfrm>
        </p:spPr>
        <p:txBody>
          <a:bodyPr/>
          <a:lstStyle/>
          <a:p>
            <a:r>
              <a:rPr lang="fr-FR" dirty="0"/>
              <a:t>C++ Actor Framework</a:t>
            </a:r>
          </a:p>
        </p:txBody>
      </p:sp>
      <p:sp>
        <p:nvSpPr>
          <p:cNvPr id="3" name="Espace réservé du contenu 2"/>
          <p:cNvSpPr>
            <a:spLocks noGrp="1"/>
          </p:cNvSpPr>
          <p:nvPr>
            <p:ph idx="1"/>
          </p:nvPr>
        </p:nvSpPr>
        <p:spPr>
          <a:xfrm>
            <a:off x="1361431" y="2661506"/>
            <a:ext cx="6898082" cy="3088281"/>
          </a:xfrm>
        </p:spPr>
        <p:txBody>
          <a:bodyPr/>
          <a:lstStyle/>
          <a:p>
            <a:r>
              <a:rPr lang="fr-FR" dirty="0" smtClean="0"/>
              <a:t>Efficient </a:t>
            </a:r>
            <a:r>
              <a:rPr lang="fr-FR" dirty="0" err="1"/>
              <a:t>implementation</a:t>
            </a:r>
            <a:r>
              <a:rPr lang="fr-FR" dirty="0"/>
              <a:t> of Actor model</a:t>
            </a:r>
          </a:p>
          <a:p>
            <a:endParaRPr lang="fr-FR" dirty="0"/>
          </a:p>
          <a:p>
            <a:r>
              <a:rPr lang="fr-FR" dirty="0"/>
              <a:t>Manage clusters, CPU and GPU </a:t>
            </a:r>
            <a:r>
              <a:rPr lang="fr-FR" dirty="0" err="1"/>
              <a:t>parallelization</a:t>
            </a:r>
            <a:endParaRPr lang="fr-FR" dirty="0"/>
          </a:p>
          <a:p>
            <a:endParaRPr lang="fr-FR" dirty="0"/>
          </a:p>
          <a:p>
            <a:r>
              <a:rPr lang="fr-FR" dirty="0"/>
              <a:t>May not </a:t>
            </a:r>
            <a:r>
              <a:rPr lang="fr-FR" dirty="0" err="1"/>
              <a:t>work</a:t>
            </a:r>
            <a:r>
              <a:rPr lang="fr-FR" dirty="0"/>
              <a:t> </a:t>
            </a:r>
            <a:r>
              <a:rPr lang="fr-FR" dirty="0" err="1"/>
              <a:t>correctly</a:t>
            </a:r>
            <a:r>
              <a:rPr lang="fr-FR" dirty="0"/>
              <a:t> on Windows</a:t>
            </a:r>
          </a:p>
        </p:txBody>
      </p:sp>
      <p:pic>
        <p:nvPicPr>
          <p:cNvPr id="5" name="Image 4"/>
          <p:cNvPicPr>
            <a:picLocks noChangeAspect="1"/>
          </p:cNvPicPr>
          <p:nvPr/>
        </p:nvPicPr>
        <p:blipFill>
          <a:blip r:embed="rId3"/>
          <a:stretch>
            <a:fillRect/>
          </a:stretch>
        </p:blipFill>
        <p:spPr>
          <a:xfrm>
            <a:off x="8259513" y="2658621"/>
            <a:ext cx="1905000" cy="19050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43</a:t>
            </a:fld>
            <a:endParaRPr lang="fr-FR"/>
          </a:p>
        </p:txBody>
      </p:sp>
    </p:spTree>
    <p:extLst>
      <p:ext uri="{BB962C8B-B14F-4D97-AF65-F5344CB8AC3E}">
        <p14:creationId xmlns:p14="http://schemas.microsoft.com/office/powerpoint/2010/main" val="183354421"/>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MPI</a:t>
            </a:r>
          </a:p>
        </p:txBody>
      </p:sp>
      <p:sp>
        <p:nvSpPr>
          <p:cNvPr id="3" name="Espace réservé du contenu 2"/>
          <p:cNvSpPr>
            <a:spLocks noGrp="1"/>
          </p:cNvSpPr>
          <p:nvPr>
            <p:ph idx="1"/>
          </p:nvPr>
        </p:nvSpPr>
        <p:spPr>
          <a:xfrm>
            <a:off x="1582738" y="1825625"/>
            <a:ext cx="5898596" cy="4351338"/>
          </a:xfrm>
        </p:spPr>
        <p:txBody>
          <a:bodyPr/>
          <a:lstStyle/>
          <a:p>
            <a:endParaRPr lang="en-US" dirty="0"/>
          </a:p>
          <a:p>
            <a:r>
              <a:rPr lang="en-US" dirty="0"/>
              <a:t>Low-level solution</a:t>
            </a:r>
          </a:p>
          <a:p>
            <a:endParaRPr lang="en-US" dirty="0"/>
          </a:p>
          <a:p>
            <a:r>
              <a:rPr lang="en-US" dirty="0"/>
              <a:t>Allows synchronous or asynchronous communication</a:t>
            </a:r>
          </a:p>
          <a:p>
            <a:endParaRPr lang="en-US" dirty="0"/>
          </a:p>
          <a:p>
            <a:r>
              <a:rPr lang="en-US" dirty="0"/>
              <a:t>Uses messages to communicate between the process</a:t>
            </a:r>
            <a:endParaRPr lang="fr-FR" dirty="0"/>
          </a:p>
        </p:txBody>
      </p:sp>
      <p:pic>
        <p:nvPicPr>
          <p:cNvPr id="4" name="Image 3"/>
          <p:cNvPicPr>
            <a:picLocks noChangeAspect="1"/>
          </p:cNvPicPr>
          <p:nvPr/>
        </p:nvPicPr>
        <p:blipFill>
          <a:blip r:embed="rId3"/>
          <a:stretch>
            <a:fillRect/>
          </a:stretch>
        </p:blipFill>
        <p:spPr>
          <a:xfrm>
            <a:off x="7581069" y="1534974"/>
            <a:ext cx="4120501" cy="3085747"/>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44</a:t>
            </a:fld>
            <a:endParaRPr lang="fr-FR"/>
          </a:p>
        </p:txBody>
      </p:sp>
    </p:spTree>
    <p:extLst>
      <p:ext uri="{BB962C8B-B14F-4D97-AF65-F5344CB8AC3E}">
        <p14:creationId xmlns:p14="http://schemas.microsoft.com/office/powerpoint/2010/main" val="1429009928"/>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normAutofit/>
          </a:bodyPr>
          <a:lstStyle/>
          <a:p>
            <a:r>
              <a:rPr lang="fr-FR" dirty="0" err="1"/>
              <a:t>OpenMP</a:t>
            </a:r>
            <a:r>
              <a:rPr lang="fr-FR" dirty="0"/>
              <a:t> / </a:t>
            </a:r>
            <a:r>
              <a:rPr lang="fr-FR" dirty="0" err="1"/>
              <a:t>OpenACC</a:t>
            </a:r>
            <a:r>
              <a:rPr lang="fr-FR" dirty="0"/>
              <a:t> </a:t>
            </a:r>
          </a:p>
        </p:txBody>
      </p:sp>
      <p:sp>
        <p:nvSpPr>
          <p:cNvPr id="3" name="Espace réservé du contenu 2"/>
          <p:cNvSpPr>
            <a:spLocks noGrp="1"/>
          </p:cNvSpPr>
          <p:nvPr>
            <p:ph sz="quarter" idx="13"/>
          </p:nvPr>
        </p:nvSpPr>
        <p:spPr>
          <a:xfrm>
            <a:off x="1211249" y="2552368"/>
            <a:ext cx="4754880" cy="3593592"/>
          </a:xfrm>
        </p:spPr>
        <p:txBody>
          <a:bodyPr>
            <a:normAutofit/>
          </a:bodyPr>
          <a:lstStyle/>
          <a:p>
            <a:endParaRPr lang="fr-FR" sz="2400" dirty="0">
              <a:latin typeface="+mj-lt"/>
            </a:endParaRPr>
          </a:p>
          <a:p>
            <a:r>
              <a:rPr lang="fr-FR" sz="2400" dirty="0" err="1">
                <a:latin typeface="+mj-lt"/>
              </a:rPr>
              <a:t>Pre</a:t>
            </a:r>
            <a:r>
              <a:rPr lang="fr-FR" sz="2400" dirty="0">
                <a:latin typeface="+mj-lt"/>
              </a:rPr>
              <a:t>-compilation instructions</a:t>
            </a:r>
          </a:p>
          <a:p>
            <a:endParaRPr lang="fr-FR" sz="2400" dirty="0">
              <a:latin typeface="+mj-lt"/>
            </a:endParaRPr>
          </a:p>
          <a:p>
            <a:r>
              <a:rPr lang="en-US" sz="2400" dirty="0">
                <a:latin typeface="+mj-lt"/>
              </a:rPr>
              <a:t>Simple and quick to implement</a:t>
            </a:r>
          </a:p>
          <a:p>
            <a:endParaRPr lang="fr-FR" sz="2400" dirty="0">
              <a:latin typeface="+mj-lt"/>
            </a:endParaRPr>
          </a:p>
          <a:p>
            <a:r>
              <a:rPr lang="fr-FR" sz="2400" dirty="0">
                <a:latin typeface="+mj-lt"/>
              </a:rPr>
              <a:t>Just a </a:t>
            </a:r>
            <a:r>
              <a:rPr lang="en-US" sz="2400" dirty="0">
                <a:latin typeface="+mj-lt"/>
              </a:rPr>
              <a:t>little less </a:t>
            </a:r>
            <a:r>
              <a:rPr lang="fr-FR" sz="2400" dirty="0">
                <a:latin typeface="+mj-lt"/>
              </a:rPr>
              <a:t>efficient </a:t>
            </a:r>
            <a:r>
              <a:rPr lang="fr-FR" sz="2400" dirty="0" err="1">
                <a:latin typeface="+mj-lt"/>
              </a:rPr>
              <a:t>than</a:t>
            </a:r>
            <a:r>
              <a:rPr lang="fr-FR" sz="2400" dirty="0">
                <a:latin typeface="+mj-lt"/>
              </a:rPr>
              <a:t> </a:t>
            </a:r>
            <a:r>
              <a:rPr lang="fr-FR" sz="2400" dirty="0" err="1" smtClean="0">
                <a:latin typeface="+mj-lt"/>
              </a:rPr>
              <a:t>others</a:t>
            </a:r>
            <a:r>
              <a:rPr lang="fr-FR" sz="2400" dirty="0" smtClean="0">
                <a:latin typeface="+mj-lt"/>
              </a:rPr>
              <a:t> </a:t>
            </a:r>
            <a:r>
              <a:rPr lang="fr-FR" sz="2400" dirty="0" err="1">
                <a:latin typeface="+mj-lt"/>
              </a:rPr>
              <a:t>possibilities</a:t>
            </a:r>
            <a:r>
              <a:rPr lang="fr-FR" sz="2400" dirty="0">
                <a:latin typeface="+mj-lt"/>
              </a:rPr>
              <a:t> </a:t>
            </a:r>
            <a:r>
              <a:rPr lang="fr-FR" sz="2400" dirty="0" err="1">
                <a:latin typeface="+mj-lt"/>
              </a:rPr>
              <a:t>like</a:t>
            </a:r>
            <a:r>
              <a:rPr lang="fr-FR" sz="2400" dirty="0">
                <a:latin typeface="+mj-lt"/>
              </a:rPr>
              <a:t> CUDA</a:t>
            </a:r>
          </a:p>
        </p:txBody>
      </p:sp>
      <p:sp>
        <p:nvSpPr>
          <p:cNvPr id="4" name="Espace réservé du contenu 3"/>
          <p:cNvSpPr>
            <a:spLocks noGrp="1"/>
          </p:cNvSpPr>
          <p:nvPr>
            <p:ph sz="quarter" idx="14"/>
          </p:nvPr>
        </p:nvSpPr>
        <p:spPr>
          <a:xfrm>
            <a:off x="6242303" y="2743201"/>
            <a:ext cx="5700556" cy="3595687"/>
          </a:xfrm>
        </p:spPr>
        <p:txBody>
          <a:bodyPr>
            <a:normAutofit fontScale="92500"/>
          </a:bodyPr>
          <a:lstStyle/>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omp</a:t>
            </a:r>
            <a:r>
              <a:rPr lang="en-US" b="1" dirty="0">
                <a:solidFill>
                  <a:srgbClr val="7030A0"/>
                </a:solidFill>
                <a:latin typeface="Courier New" panose="02070309020205020404" pitchFamily="49" charset="0"/>
                <a:cs typeface="Courier New" panose="02070309020205020404" pitchFamily="49" charset="0"/>
              </a:rPr>
              <a:t> parallel for</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a:t>
            </a:r>
            <a:r>
              <a:rPr lang="en-US" dirty="0" smtClean="0">
                <a:latin typeface="Courier New" panose="02070309020205020404" pitchFamily="49" charset="0"/>
                <a:cs typeface="Courier New" panose="02070309020205020404" pitchFamily="49" charset="0"/>
              </a:rPr>
              <a:t>000; </a:t>
            </a:r>
            <a:r>
              <a:rPr lang="en-US" dirty="0" err="1" smtClean="0">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data copy(A), </a:t>
            </a:r>
            <a:r>
              <a:rPr lang="en-US" dirty="0">
                <a:latin typeface="Courier New" panose="02070309020205020404" pitchFamily="49" charset="0"/>
                <a:cs typeface="Courier New" panose="02070309020205020404" pitchFamily="49" charset="0"/>
              </a:rPr>
              <a:t>create(Anew)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kernels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1 000 000;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fr-FR" dirty="0">
              <a:latin typeface="Courier New" panose="02070309020205020404" pitchFamily="49" charset="0"/>
              <a:cs typeface="Courier New" panose="02070309020205020404" pitchFamily="49"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45</a:t>
            </a:fld>
            <a:endParaRPr lang="fr-FR"/>
          </a:p>
        </p:txBody>
      </p:sp>
    </p:spTree>
    <p:extLst>
      <p:ext uri="{BB962C8B-B14F-4D97-AF65-F5344CB8AC3E}">
        <p14:creationId xmlns:p14="http://schemas.microsoft.com/office/powerpoint/2010/main" val="472477575"/>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lstStyle/>
          <a:p>
            <a:r>
              <a:rPr lang="en-US" sz="4000" dirty="0"/>
              <a:t>Development Methodologies</a:t>
            </a:r>
          </a:p>
        </p:txBody>
      </p:sp>
      <p:sp>
        <p:nvSpPr>
          <p:cNvPr id="3" name="Content Placeholder 2"/>
          <p:cNvSpPr>
            <a:spLocks noGrp="1"/>
          </p:cNvSpPr>
          <p:nvPr>
            <p:ph idx="1"/>
          </p:nvPr>
        </p:nvSpPr>
        <p:spPr>
          <a:xfrm>
            <a:off x="806492" y="2502285"/>
            <a:ext cx="4473174" cy="3978026"/>
          </a:xfrm>
        </p:spPr>
        <p:txBody>
          <a:bodyPr>
            <a:normAutofit/>
          </a:bodyPr>
          <a:lstStyle/>
          <a:p>
            <a:pPr marL="0" indent="0" algn="just">
              <a:lnSpc>
                <a:spcPct val="150000"/>
              </a:lnSpc>
              <a:buNone/>
            </a:pPr>
            <a:r>
              <a:rPr lang="en-US" b="1" dirty="0">
                <a:solidFill>
                  <a:srgbClr val="FF3300"/>
                </a:solidFill>
              </a:rPr>
              <a:t>Agile Methodology</a:t>
            </a:r>
            <a:r>
              <a:rPr lang="en-US" dirty="0" smtClean="0">
                <a:solidFill>
                  <a:srgbClr val="FF3300"/>
                </a:solidFill>
              </a:rPr>
              <a:t>:</a:t>
            </a:r>
            <a:endParaRPr lang="en-US" dirty="0">
              <a:latin typeface="Calibri" charset="0"/>
            </a:endParaRPr>
          </a:p>
          <a:p>
            <a:r>
              <a:rPr lang="en-US" dirty="0" smtClean="0"/>
              <a:t>Iterative </a:t>
            </a:r>
            <a:r>
              <a:rPr lang="en-US" dirty="0"/>
              <a:t>software development </a:t>
            </a:r>
            <a:r>
              <a:rPr lang="en-US" dirty="0" smtClean="0"/>
              <a:t/>
            </a:r>
            <a:br>
              <a:rPr lang="en-US" dirty="0" smtClean="0"/>
            </a:br>
            <a:r>
              <a:rPr lang="en-US" dirty="0" smtClean="0"/>
              <a:t>methodology </a:t>
            </a:r>
            <a:r>
              <a:rPr lang="en-US" dirty="0"/>
              <a:t>for building and </a:t>
            </a:r>
            <a:r>
              <a:rPr lang="en-US" dirty="0" smtClean="0"/>
              <a:t>testing </a:t>
            </a:r>
            <a:r>
              <a:rPr lang="en-US" dirty="0"/>
              <a:t>the software incrementally.</a:t>
            </a:r>
          </a:p>
          <a:p>
            <a:pPr marL="45720" indent="0" algn="just">
              <a:lnSpc>
                <a:spcPct val="150000"/>
              </a:lnSpc>
              <a:buNone/>
            </a:pPr>
            <a:endParaRPr lang="en-US" dirty="0"/>
          </a:p>
        </p:txBody>
      </p:sp>
      <p:pic>
        <p:nvPicPr>
          <p:cNvPr id="4" name="Picture 3" descr="KdKKT.png"/>
          <p:cNvPicPr>
            <a:picLocks noChangeAspect="1"/>
          </p:cNvPicPr>
          <p:nvPr/>
        </p:nvPicPr>
        <p:blipFill>
          <a:blip r:embed="rId3"/>
          <a:stretch>
            <a:fillRect/>
          </a:stretch>
        </p:blipFill>
        <p:spPr>
          <a:xfrm>
            <a:off x="4786686" y="2093014"/>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46</a:t>
            </a:fld>
            <a:endParaRPr lang="fr-FR"/>
          </a:p>
        </p:txBody>
      </p:sp>
    </p:spTree>
    <p:extLst>
      <p:ext uri="{BB962C8B-B14F-4D97-AF65-F5344CB8AC3E}">
        <p14:creationId xmlns:p14="http://schemas.microsoft.com/office/powerpoint/2010/main" val="2602966379"/>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129" y="842204"/>
            <a:ext cx="10515600" cy="960036"/>
          </a:xfrm>
        </p:spPr>
        <p:txBody>
          <a:bodyPr>
            <a:normAutofit/>
          </a:bodyPr>
          <a:lstStyle/>
          <a:p>
            <a:r>
              <a:rPr lang="en-US" sz="3600" dirty="0"/>
              <a:t>Key </a:t>
            </a:r>
            <a:r>
              <a:rPr lang="en-US" sz="3600" dirty="0" smtClean="0"/>
              <a:t>Areas :</a:t>
            </a:r>
            <a:endParaRPr lang="en-US" sz="3600" dirty="0"/>
          </a:p>
        </p:txBody>
      </p:sp>
      <p:sp>
        <p:nvSpPr>
          <p:cNvPr id="3" name="Content Placeholder 2"/>
          <p:cNvSpPr>
            <a:spLocks noGrp="1"/>
          </p:cNvSpPr>
          <p:nvPr>
            <p:ph idx="1"/>
          </p:nvPr>
        </p:nvSpPr>
        <p:spPr>
          <a:xfrm>
            <a:off x="870006" y="2242334"/>
            <a:ext cx="3845341" cy="3164554"/>
          </a:xfrm>
        </p:spPr>
        <p:txBody>
          <a:bodyPr>
            <a:normAutofit/>
          </a:bodyPr>
          <a:lstStyle/>
          <a:p>
            <a:endParaRPr lang="en-US" dirty="0" smtClean="0">
              <a:latin typeface="Calibri" charset="0"/>
            </a:endParaRPr>
          </a:p>
          <a:p>
            <a:endParaRPr lang="en-US" dirty="0">
              <a:latin typeface="Calibri" charset="0"/>
            </a:endParaRPr>
          </a:p>
          <a:p>
            <a:r>
              <a:rPr lang="en-US" dirty="0" smtClean="0">
                <a:latin typeface="Calibri" charset="0"/>
              </a:rPr>
              <a:t>Regular </a:t>
            </a:r>
            <a:r>
              <a:rPr lang="en-US" dirty="0">
                <a:latin typeface="Calibri" charset="0"/>
              </a:rPr>
              <a:t>meetings </a:t>
            </a:r>
          </a:p>
          <a:p>
            <a:r>
              <a:rPr lang="en-US" dirty="0">
                <a:latin typeface="Calibri" charset="0"/>
              </a:rPr>
              <a:t>"To Do" list </a:t>
            </a:r>
          </a:p>
          <a:p>
            <a:r>
              <a:rPr lang="en-US" dirty="0">
                <a:latin typeface="Calibri" charset="0"/>
              </a:rPr>
              <a:t>Estimation of time and resources </a:t>
            </a:r>
          </a:p>
          <a:p>
            <a:pPr marL="0" indent="0">
              <a:buNone/>
            </a:pPr>
            <a:endParaRPr lang="en-US" dirty="0">
              <a:latin typeface="Calibri" charset="0"/>
            </a:endParaRPr>
          </a:p>
          <a:p>
            <a:endParaRPr lang="en-US" dirty="0"/>
          </a:p>
        </p:txBody>
      </p:sp>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47</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Tree>
    <p:extLst>
      <p:ext uri="{BB962C8B-B14F-4D97-AF65-F5344CB8AC3E}">
        <p14:creationId xmlns:p14="http://schemas.microsoft.com/office/powerpoint/2010/main" val="2969174422"/>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683" y="728156"/>
            <a:ext cx="10515600" cy="977442"/>
          </a:xfrm>
        </p:spPr>
        <p:txBody>
          <a:bodyPr>
            <a:normAutofit/>
          </a:bodyPr>
          <a:lstStyle/>
          <a:p>
            <a:r>
              <a:rPr lang="en-US" sz="3600" dirty="0">
                <a:cs typeface="Times New Roman" charset="0"/>
              </a:rPr>
              <a:t>Planning Poker Estimation Technique</a:t>
            </a:r>
            <a:r>
              <a:rPr lang="en-US" sz="3600" dirty="0">
                <a:cs typeface="Times New Roman"/>
              </a:rPr>
              <a:t> </a:t>
            </a:r>
          </a:p>
        </p:txBody>
      </p:sp>
      <p:sp>
        <p:nvSpPr>
          <p:cNvPr id="3" name="Content Placeholder 2"/>
          <p:cNvSpPr>
            <a:spLocks noGrp="1"/>
          </p:cNvSpPr>
          <p:nvPr>
            <p:ph idx="1"/>
          </p:nvPr>
        </p:nvSpPr>
        <p:spPr>
          <a:xfrm>
            <a:off x="725436" y="1929683"/>
            <a:ext cx="10515600" cy="5082329"/>
          </a:xfrm>
        </p:spPr>
        <p:txBody>
          <a:bodyPr/>
          <a:lstStyle/>
          <a:p>
            <a:pPr marL="0" indent="0">
              <a:buNone/>
            </a:pPr>
            <a:r>
              <a:rPr lang="en-US" dirty="0">
                <a:solidFill>
                  <a:srgbClr val="1F3864"/>
                </a:solidFill>
              </a:rPr>
              <a:t> Method for workloads</a:t>
            </a:r>
          </a:p>
          <a:p>
            <a:pPr marL="0" indent="0">
              <a:buNone/>
            </a:pPr>
            <a:r>
              <a:rPr lang="en-US" b="1" dirty="0"/>
              <a:t> The method</a:t>
            </a:r>
            <a:r>
              <a:rPr lang="en-US" dirty="0"/>
              <a:t>:  </a:t>
            </a:r>
          </a:p>
          <a:p>
            <a:r>
              <a:rPr lang="en-US" dirty="0"/>
              <a:t>Guess workloads individually  </a:t>
            </a:r>
          </a:p>
          <a:p>
            <a:r>
              <a:rPr lang="en-US" dirty="0"/>
              <a:t>No influence on the others </a:t>
            </a:r>
          </a:p>
          <a:p>
            <a:pPr marL="0" indent="0">
              <a:buNone/>
            </a:pPr>
            <a:r>
              <a:rPr lang="en-US" dirty="0"/>
              <a:t> </a:t>
            </a:r>
          </a:p>
          <a:p>
            <a:pPr marL="0" indent="0">
              <a:buNone/>
            </a:pPr>
            <a:r>
              <a:rPr lang="en-US" dirty="0"/>
              <a:t> </a:t>
            </a:r>
            <a:r>
              <a:rPr lang="en-US" b="1" dirty="0"/>
              <a:t>The treatment of solutions:</a:t>
            </a:r>
            <a:r>
              <a:rPr lang="en-US" dirty="0"/>
              <a:t> </a:t>
            </a:r>
          </a:p>
          <a:p>
            <a:r>
              <a:rPr lang="en-US" dirty="0"/>
              <a:t>Eliminate singular guesses </a:t>
            </a:r>
          </a:p>
          <a:p>
            <a:r>
              <a:rPr lang="en-US" dirty="0"/>
              <a:t>Discuss together what will be the workload then </a:t>
            </a:r>
          </a:p>
          <a:p>
            <a:endParaRPr lang="en-US" dirty="0"/>
          </a:p>
        </p:txBody>
      </p:sp>
      <p:pic>
        <p:nvPicPr>
          <p:cNvPr id="5" name="Picture 4" descr="poker-wallpaper-AA-and-chips.jpg"/>
          <p:cNvPicPr>
            <a:picLocks noChangeAspect="1"/>
          </p:cNvPicPr>
          <p:nvPr/>
        </p:nvPicPr>
        <p:blipFill>
          <a:blip r:embed="rId3"/>
          <a:stretch>
            <a:fillRect/>
          </a:stretch>
        </p:blipFill>
        <p:spPr>
          <a:xfrm>
            <a:off x="7975158" y="1808740"/>
            <a:ext cx="3011436" cy="2015711"/>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7" name="Slide Number Placeholder 6"/>
          <p:cNvSpPr>
            <a:spLocks noGrp="1"/>
          </p:cNvSpPr>
          <p:nvPr>
            <p:ph type="sldNum" sz="quarter" idx="12"/>
          </p:nvPr>
        </p:nvSpPr>
        <p:spPr/>
        <p:txBody>
          <a:bodyPr/>
          <a:lstStyle/>
          <a:p>
            <a:fld id="{789A2A0C-D44F-4523-8D1A-D12B62504EB2}" type="slidenum">
              <a:rPr lang="fr-FR" smtClean="0"/>
              <a:t>48</a:t>
            </a:fld>
            <a:endParaRPr lang="fr-FR"/>
          </a:p>
        </p:txBody>
      </p:sp>
      <p:graphicFrame>
        <p:nvGraphicFramePr>
          <p:cNvPr id="8" name="Table 7"/>
          <p:cNvGraphicFramePr>
            <a:graphicFrameLocks noGrp="1"/>
          </p:cNvGraphicFramePr>
          <p:nvPr>
            <p:extLst>
              <p:ext uri="{D42A27DB-BD31-4B8C-83A1-F6EECF244321}">
                <p14:modId xmlns:p14="http://schemas.microsoft.com/office/powerpoint/2010/main" val="3557856121"/>
              </p:ext>
            </p:extLst>
          </p:nvPr>
        </p:nvGraphicFramePr>
        <p:xfrm>
          <a:off x="531976" y="5295568"/>
          <a:ext cx="11061032" cy="911839"/>
        </p:xfrm>
        <a:graphic>
          <a:graphicData uri="http://schemas.openxmlformats.org/drawingml/2006/table">
            <a:tbl>
              <a:tblPr firstRow="1" bandRow="1">
                <a:tableStyleId>{72833802-FEF1-4C79-8D5D-14CF1EAF98D9}</a:tableStyleId>
              </a:tblPr>
              <a:tblGrid>
                <a:gridCol w="2664448"/>
                <a:gridCol w="1025719"/>
                <a:gridCol w="914400"/>
                <a:gridCol w="925949"/>
                <a:gridCol w="1382629"/>
                <a:gridCol w="1382629"/>
                <a:gridCol w="769474"/>
                <a:gridCol w="1995784"/>
              </a:tblGrid>
              <a:tr h="421420">
                <a:tc>
                  <a:txBody>
                    <a:bodyPr/>
                    <a:lstStyle/>
                    <a:p>
                      <a:pPr algn="ctr"/>
                      <a:endParaRPr lang="en-US" sz="1800" dirty="0" smtClean="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solidFill>
                            <a:srgbClr val="000000"/>
                          </a:solidFill>
                          <a:latin typeface="Calibri" charset="0"/>
                        </a:rPr>
                        <a:t>Gabriel</a:t>
                      </a: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Prateek</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Mikaïl</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Baptiste</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t>Beno</a:t>
                      </a:r>
                      <a:r>
                        <a:rPr lang="fr-FR" sz="1800" dirty="0" smtClean="0"/>
                        <a:t>î</a:t>
                      </a:r>
                      <a:r>
                        <a:rPr lang="en-US" sz="1800" dirty="0" smtClean="0"/>
                        <a:t>t</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latin typeface="Calibri" charset="0"/>
                        </a:rPr>
                        <a:t>Dan</a:t>
                      </a:r>
                    </a:p>
                  </a:txBody>
                  <a:tcPr>
                    <a:solidFill>
                      <a:schemeClr val="accent2">
                        <a:alpha val="27000"/>
                      </a:schemeClr>
                    </a:solidFill>
                  </a:tcPr>
                </a:tc>
                <a:tc>
                  <a:txBody>
                    <a:bodyPr/>
                    <a:lstStyle/>
                    <a:p>
                      <a:pPr algn="ctr"/>
                      <a:r>
                        <a:rPr lang="en-US" sz="1800" dirty="0" smtClean="0"/>
                        <a:t>Final Workload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MCTS general</a:t>
                      </a:r>
                      <a:r>
                        <a:rPr lang="en-US" baseline="0" dirty="0" smtClean="0"/>
                        <a:t> algorithm</a:t>
                      </a:r>
                      <a:endParaRPr lang="en-US" dirty="0"/>
                    </a:p>
                  </a:txBody>
                  <a:tcPr/>
                </a:tc>
                <a:tc>
                  <a:txBody>
                    <a:bodyPr/>
                    <a:lstStyle/>
                    <a:p>
                      <a:pPr algn="ctr"/>
                      <a:r>
                        <a:rPr lang="en-US" dirty="0" smtClean="0"/>
                        <a:t>7,5</a:t>
                      </a:r>
                      <a:endParaRPr lang="en-US" dirty="0"/>
                    </a:p>
                  </a:txBody>
                  <a:tcPr/>
                </a:tc>
                <a:tc>
                  <a:txBody>
                    <a:bodyPr/>
                    <a:lstStyle/>
                    <a:p>
                      <a:pPr algn="ctr"/>
                      <a:r>
                        <a:rPr lang="en-US" dirty="0" smtClean="0"/>
                        <a:t>50</a:t>
                      </a:r>
                      <a:endParaRPr lang="en-US" dirty="0"/>
                    </a:p>
                  </a:txBody>
                  <a:tcPr/>
                </a:tc>
                <a:tc>
                  <a:txBody>
                    <a:bodyPr/>
                    <a:lstStyle/>
                    <a:p>
                      <a:pPr algn="ctr"/>
                      <a:r>
                        <a:rPr lang="en-US" dirty="0" smtClean="0"/>
                        <a:t>5</a:t>
                      </a:r>
                      <a:endParaRPr lang="en-US" dirty="0"/>
                    </a:p>
                  </a:txBody>
                  <a:tcPr/>
                </a:tc>
                <a:tc>
                  <a:txBody>
                    <a:bodyPr/>
                    <a:lstStyle/>
                    <a:p>
                      <a:pPr algn="ctr"/>
                      <a:r>
                        <a:rPr lang="en-US" dirty="0" smtClean="0"/>
                        <a:t>25</a:t>
                      </a:r>
                      <a:endParaRPr lang="en-US" dirty="0"/>
                    </a:p>
                  </a:txBody>
                  <a:tcPr/>
                </a:tc>
                <a:tc>
                  <a:txBody>
                    <a:bodyPr/>
                    <a:lstStyle/>
                    <a:p>
                      <a:pPr algn="ctr"/>
                      <a:r>
                        <a:rPr lang="en-US" dirty="0" smtClean="0"/>
                        <a:t>30</a:t>
                      </a:r>
                      <a:endParaRPr lang="en-US" dirty="0"/>
                    </a:p>
                  </a:txBody>
                  <a:tcPr/>
                </a:tc>
                <a:tc>
                  <a:txBody>
                    <a:bodyPr/>
                    <a:lstStyle/>
                    <a:p>
                      <a:pPr algn="ctr"/>
                      <a:r>
                        <a:rPr lang="en-US" dirty="0" smtClean="0"/>
                        <a:t>3</a:t>
                      </a:r>
                      <a:endParaRPr lang="en-US" dirty="0"/>
                    </a:p>
                  </a:txBody>
                  <a:tcPr/>
                </a:tc>
                <a:tc>
                  <a:txBody>
                    <a:bodyPr/>
                    <a:lstStyle/>
                    <a:p>
                      <a:pPr algn="ctr"/>
                      <a:r>
                        <a:rPr lang="en-US" dirty="0" smtClean="0"/>
                        <a:t>25</a:t>
                      </a:r>
                      <a:endParaRPr lang="en-US" dirty="0"/>
                    </a:p>
                  </a:txBody>
                  <a:tcPr/>
                </a:tc>
              </a:tr>
            </a:tbl>
          </a:graphicData>
        </a:graphic>
      </p:graphicFrame>
    </p:spTree>
    <p:extLst>
      <p:ext uri="{BB962C8B-B14F-4D97-AF65-F5344CB8AC3E}">
        <p14:creationId xmlns:p14="http://schemas.microsoft.com/office/powerpoint/2010/main" val="2291492787"/>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
        <p:nvSpPr>
          <p:cNvPr id="3" name="Content Placeholder 2"/>
          <p:cNvSpPr>
            <a:spLocks noGrp="1"/>
          </p:cNvSpPr>
          <p:nvPr>
            <p:ph idx="1"/>
          </p:nvPr>
        </p:nvSpPr>
        <p:spPr>
          <a:xfrm>
            <a:off x="1091981" y="1802240"/>
            <a:ext cx="3591783" cy="4472610"/>
          </a:xfrm>
        </p:spPr>
        <p:txBody>
          <a:bodyPr/>
          <a:lstStyle/>
          <a:p>
            <a:endParaRPr lang="en-US" dirty="0" smtClean="0">
              <a:latin typeface="Calibri" charset="0"/>
            </a:endParaRPr>
          </a:p>
          <a:p>
            <a:endParaRPr lang="en-US" dirty="0">
              <a:latin typeface="Calibri" charset="0"/>
            </a:endParaRPr>
          </a:p>
          <a:p>
            <a:endParaRPr lang="en-US" dirty="0" smtClean="0">
              <a:latin typeface="Calibri" charset="0"/>
            </a:endParaRPr>
          </a:p>
          <a:p>
            <a:r>
              <a:rPr lang="en-US" dirty="0" smtClean="0">
                <a:latin typeface="Calibri" charset="0"/>
              </a:rPr>
              <a:t>Prioritization </a:t>
            </a:r>
            <a:r>
              <a:rPr lang="en-US" dirty="0">
                <a:latin typeface="Calibri" charset="0"/>
              </a:rPr>
              <a:t>of tasks </a:t>
            </a:r>
          </a:p>
          <a:p>
            <a:r>
              <a:rPr lang="en-US" dirty="0">
                <a:latin typeface="Calibri" charset="0"/>
              </a:rPr>
              <a:t>Development using top to </a:t>
            </a:r>
            <a:r>
              <a:rPr lang="en-US" dirty="0" smtClean="0">
                <a:latin typeface="Calibri" charset="0"/>
              </a:rPr>
              <a:t>bottom </a:t>
            </a:r>
            <a:r>
              <a:rPr lang="en-US" dirty="0">
                <a:latin typeface="Calibri" charset="0"/>
              </a:rPr>
              <a:t>approach </a:t>
            </a:r>
          </a:p>
          <a:p>
            <a:r>
              <a:rPr lang="en-US" dirty="0">
                <a:latin typeface="Calibri" charset="0"/>
              </a:rPr>
              <a:t>Feedback from the end user or the team </a:t>
            </a:r>
          </a:p>
          <a:p>
            <a:r>
              <a:rPr lang="en-US" dirty="0">
                <a:latin typeface="Calibri" charset="0"/>
              </a:rPr>
              <a:t>Iterations </a:t>
            </a:r>
          </a:p>
          <a:p>
            <a:pPr marL="45720" indent="0">
              <a:buNone/>
            </a:pPr>
            <a:endParaRPr lang="en-US" dirty="0"/>
          </a:p>
        </p:txBody>
      </p:sp>
      <p:sp>
        <p:nvSpPr>
          <p:cNvPr id="4" name="Slide Number Placeholder 3"/>
          <p:cNvSpPr>
            <a:spLocks noGrp="1"/>
          </p:cNvSpPr>
          <p:nvPr>
            <p:ph type="sldNum" sz="quarter" idx="12"/>
          </p:nvPr>
        </p:nvSpPr>
        <p:spPr/>
        <p:txBody>
          <a:bodyPr/>
          <a:lstStyle/>
          <a:p>
            <a:fld id="{789A2A0C-D44F-4523-8D1A-D12B62504EB2}" type="slidenum">
              <a:rPr lang="fr-FR" smtClean="0"/>
              <a:pPr/>
              <a:t>49</a:t>
            </a:fld>
            <a:endParaRPr lang="fr-FR" dirty="0"/>
          </a:p>
        </p:txBody>
      </p:sp>
      <p:sp>
        <p:nvSpPr>
          <p:cNvPr id="5" name="Title 1"/>
          <p:cNvSpPr txBox="1">
            <a:spLocks/>
          </p:cNvSpPr>
          <p:nvPr/>
        </p:nvSpPr>
        <p:spPr>
          <a:xfrm>
            <a:off x="1013129" y="842204"/>
            <a:ext cx="10515600" cy="9600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t>Key Areas :</a:t>
            </a:r>
            <a:endParaRPr lang="en-US" sz="36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Tree>
    <p:extLst>
      <p:ext uri="{BB962C8B-B14F-4D97-AF65-F5344CB8AC3E}">
        <p14:creationId xmlns:p14="http://schemas.microsoft.com/office/powerpoint/2010/main" val="10683232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699293" y="1216878"/>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t>Which</a:t>
            </a:r>
            <a:r>
              <a:rPr lang="fr-FR" sz="2800" dirty="0"/>
              <a:t> </a:t>
            </a:r>
            <a:r>
              <a:rPr lang="fr-FR" sz="2800" dirty="0" err="1"/>
              <a:t>algorithm</a:t>
            </a:r>
            <a:r>
              <a:rPr lang="fr-FR" sz="2800" dirty="0"/>
              <a:t> to use ?</a:t>
            </a: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00000"/>
              </a:solidFill>
              <a:latin typeface="Calibri" charset="0"/>
            </a:endParaRPr>
          </a:p>
        </p:txBody>
      </p:sp>
      <p:sp>
        <p:nvSpPr>
          <p:cNvPr id="1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65773511"/>
              </p:ext>
            </p:extLst>
          </p:nvPr>
        </p:nvGraphicFramePr>
        <p:xfrm>
          <a:off x="1077706" y="2373538"/>
          <a:ext cx="9600760" cy="2317733"/>
        </p:xfrm>
        <a:graphic>
          <a:graphicData uri="http://schemas.openxmlformats.org/drawingml/2006/table">
            <a:tbl>
              <a:tblPr firstRow="1" bandRow="1">
                <a:tableStyleId>{72833802-FEF1-4C79-8D5D-14CF1EAF98D9}</a:tableStyleId>
              </a:tblPr>
              <a:tblGrid>
                <a:gridCol w="2400190"/>
                <a:gridCol w="2400190"/>
                <a:gridCol w="2400190"/>
                <a:gridCol w="2400190"/>
              </a:tblGrid>
              <a:tr h="846476">
                <a:tc>
                  <a:txBody>
                    <a:bodyPr/>
                    <a:lstStyle/>
                    <a:p>
                      <a:pPr algn="ctr"/>
                      <a:r>
                        <a:rPr lang="en-US" sz="1800" dirty="0" smtClean="0"/>
                        <a:t>Game</a:t>
                      </a:r>
                      <a:endParaRPr lang="en-US" dirty="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Average number of moves</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Moves ahead read by</a:t>
                      </a:r>
                      <a:r>
                        <a:rPr lang="en-US" sz="1800" baseline="0" dirty="0" smtClean="0"/>
                        <a:t> </a:t>
                      </a:r>
                      <a:r>
                        <a:rPr lang="en-US" sz="1800" dirty="0" smtClean="0"/>
                        <a:t>Deep Blue</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t>AI used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Chess</a:t>
                      </a:r>
                      <a:endParaRPr lang="en-US" dirty="0"/>
                    </a:p>
                  </a:txBody>
                  <a:tcPr/>
                </a:tc>
                <a:tc>
                  <a:txBody>
                    <a:bodyPr/>
                    <a:lstStyle/>
                    <a:p>
                      <a:pPr algn="ctr"/>
                      <a:r>
                        <a:rPr lang="en-US" dirty="0" smtClean="0"/>
                        <a:t>35</a:t>
                      </a:r>
                      <a:endParaRPr lang="en-US" dirty="0"/>
                    </a:p>
                  </a:txBody>
                  <a:tcPr/>
                </a:tc>
                <a:tc>
                  <a:txBody>
                    <a:bodyPr/>
                    <a:lstStyle/>
                    <a:p>
                      <a:pPr algn="ctr"/>
                      <a:r>
                        <a:rPr lang="en-US" dirty="0" smtClean="0"/>
                        <a:t>12</a:t>
                      </a:r>
                      <a:endParaRPr lang="en-US" dirty="0"/>
                    </a:p>
                  </a:txBody>
                  <a:tcPr/>
                </a:tc>
                <a:tc>
                  <a:txBody>
                    <a:bodyPr/>
                    <a:lstStyle/>
                    <a:p>
                      <a:pPr algn="ctr"/>
                      <a:r>
                        <a:rPr lang="en-US" dirty="0" err="1" smtClean="0"/>
                        <a:t>Minimax</a:t>
                      </a:r>
                      <a:endParaRPr lang="en-US" dirty="0"/>
                    </a:p>
                  </a:txBody>
                  <a:tcPr/>
                </a:tc>
              </a:tr>
              <a:tr h="490419">
                <a:tc>
                  <a:txBody>
                    <a:bodyPr/>
                    <a:lstStyle/>
                    <a:p>
                      <a:pPr algn="ctr"/>
                      <a:r>
                        <a:rPr lang="en-US" dirty="0" smtClean="0"/>
                        <a:t>Game of Go</a:t>
                      </a:r>
                      <a:endParaRPr lang="en-US" dirty="0"/>
                    </a:p>
                  </a:txBody>
                  <a:tcPr/>
                </a:tc>
                <a:tc>
                  <a:txBody>
                    <a:bodyPr/>
                    <a:lstStyle/>
                    <a:p>
                      <a:pPr algn="ctr"/>
                      <a:r>
                        <a:rPr lang="en-US" dirty="0" smtClean="0"/>
                        <a:t>250</a:t>
                      </a:r>
                      <a:endParaRPr lang="en-US" dirty="0"/>
                    </a:p>
                  </a:txBody>
                  <a:tcPr/>
                </a:tc>
                <a:tc>
                  <a:txBody>
                    <a:bodyPr/>
                    <a:lstStyle/>
                    <a:p>
                      <a:pPr algn="ctr"/>
                      <a:r>
                        <a:rPr lang="en-US" dirty="0" smtClean="0"/>
                        <a:t>8</a:t>
                      </a:r>
                      <a:endParaRPr lang="en-US" dirty="0"/>
                    </a:p>
                  </a:txBody>
                  <a:tcPr/>
                </a:tc>
                <a:tc>
                  <a:txBody>
                    <a:bodyPr/>
                    <a:lstStyle/>
                    <a:p>
                      <a:pPr algn="ctr"/>
                      <a:r>
                        <a:rPr lang="en-US" dirty="0" smtClean="0"/>
                        <a:t>MCTS</a:t>
                      </a:r>
                      <a:endParaRPr lang="en-US" dirty="0"/>
                    </a:p>
                  </a:txBody>
                  <a:tcPr/>
                </a:tc>
              </a:tr>
              <a:tr h="490419">
                <a:tc>
                  <a:txBody>
                    <a:bodyPr/>
                    <a:lstStyle/>
                    <a:p>
                      <a:pPr algn="ctr"/>
                      <a:r>
                        <a:rPr lang="en-US" dirty="0" err="1" smtClean="0"/>
                        <a:t>Arimaa</a:t>
                      </a:r>
                      <a:endParaRPr lang="en-US" dirty="0"/>
                    </a:p>
                  </a:txBody>
                  <a:tcPr/>
                </a:tc>
                <a:tc>
                  <a:txBody>
                    <a:bodyPr/>
                    <a:lstStyle/>
                    <a:p>
                      <a:pPr algn="ctr"/>
                      <a:r>
                        <a:rPr lang="en-US" dirty="0" smtClean="0"/>
                        <a:t>20 000</a:t>
                      </a:r>
                      <a:endParaRPr lang="en-US" dirty="0"/>
                    </a:p>
                  </a:txBody>
                  <a:tcPr/>
                </a:tc>
                <a:tc>
                  <a:txBody>
                    <a:bodyPr/>
                    <a:lstStyle/>
                    <a:p>
                      <a:pPr algn="ctr"/>
                      <a:r>
                        <a:rPr lang="en-US" dirty="0" smtClean="0"/>
                        <a:t>4</a:t>
                      </a:r>
                      <a:endParaRPr lang="en-US" dirty="0"/>
                    </a:p>
                  </a:txBody>
                  <a:tcPr/>
                </a:tc>
                <a:tc>
                  <a:txBody>
                    <a:bodyPr/>
                    <a:lstStyle/>
                    <a:p>
                      <a:pPr algn="ctr"/>
                      <a:r>
                        <a:rPr lang="en-US" dirty="0" err="1" smtClean="0"/>
                        <a:t>Minimax</a:t>
                      </a:r>
                      <a:r>
                        <a:rPr lang="en-US" baseline="0" dirty="0" smtClean="0"/>
                        <a:t> &amp; MCTS</a:t>
                      </a:r>
                      <a:endParaRPr lang="en-US" dirty="0"/>
                    </a:p>
                  </a:txBody>
                  <a:tcPr/>
                </a:tc>
              </a:tr>
            </a:tbl>
          </a:graphicData>
        </a:graphic>
      </p:graphicFrame>
      <p:sp>
        <p:nvSpPr>
          <p:cNvPr id="19" name="Espace réservé du contenu 5"/>
          <p:cNvSpPr txBox="1">
            <a:spLocks/>
          </p:cNvSpPr>
          <p:nvPr/>
        </p:nvSpPr>
        <p:spPr>
          <a:xfrm>
            <a:off x="828685" y="4905926"/>
            <a:ext cx="10515600" cy="14652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smtClean="0">
                <a:solidFill>
                  <a:srgbClr val="000000"/>
                </a:solidFill>
                <a:latin typeface="Calibri" charset="0"/>
              </a:rPr>
              <a:t>Minimax</a:t>
            </a:r>
            <a:r>
              <a:rPr lang="en-US" dirty="0" smtClean="0">
                <a:solidFill>
                  <a:srgbClr val="000000"/>
                </a:solidFill>
                <a:latin typeface="Calibri" charset="0"/>
              </a:rPr>
              <a:t> </a:t>
            </a:r>
            <a:r>
              <a:rPr lang="en-US" dirty="0">
                <a:solidFill>
                  <a:srgbClr val="000000"/>
                </a:solidFill>
                <a:latin typeface="Calibri" charset="0"/>
              </a:rPr>
              <a:t>: </a:t>
            </a:r>
            <a:r>
              <a:rPr lang="en-US" dirty="0" smtClean="0">
                <a:solidFill>
                  <a:srgbClr val="000000"/>
                </a:solidFill>
                <a:latin typeface="Calibri" charset="0"/>
              </a:rPr>
              <a:t>algorithm that evaluate most of the possible positions.</a:t>
            </a:r>
          </a:p>
          <a:p>
            <a:pPr marL="0" indent="0">
              <a:buFont typeface="Arial" panose="020B0604020202020204" pitchFamily="34" charset="0"/>
              <a:buNone/>
            </a:pPr>
            <a:endParaRPr lang="en-US" dirty="0">
              <a:solidFill>
                <a:srgbClr val="000000"/>
              </a:solidFill>
              <a:latin typeface="Calibri" charset="0"/>
            </a:endParaRPr>
          </a:p>
          <a:p>
            <a:pPr marL="0" indent="0">
              <a:buNone/>
            </a:pPr>
            <a:r>
              <a:rPr lang="en-US" dirty="0">
                <a:solidFill>
                  <a:srgbClr val="000000"/>
                </a:solidFill>
                <a:latin typeface="Calibri" charset="0"/>
              </a:rPr>
              <a:t>Monte Carlo Tree Search : cutting edge of the AI research algorithm.</a:t>
            </a:r>
          </a:p>
          <a:p>
            <a:pPr marL="0" indent="0">
              <a:buFont typeface="Arial" panose="020B0604020202020204" pitchFamily="34" charset="0"/>
              <a:buNone/>
            </a:pPr>
            <a:endParaRPr lang="en-US" dirty="0">
              <a:solidFill>
                <a:srgbClr val="000000"/>
              </a:solidFill>
              <a:latin typeface="Calibri" charset="0"/>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5</a:t>
            </a:fld>
            <a:endParaRPr lang="fr-FR"/>
          </a:p>
        </p:txBody>
      </p:sp>
    </p:spTree>
    <p:extLst>
      <p:ext uri="{BB962C8B-B14F-4D97-AF65-F5344CB8AC3E}">
        <p14:creationId xmlns:p14="http://schemas.microsoft.com/office/powerpoint/2010/main" val="2246484145"/>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Conclusion</a:t>
            </a:r>
          </a:p>
        </p:txBody>
      </p:sp>
      <p:sp>
        <p:nvSpPr>
          <p:cNvPr id="3" name="Espace réservé du contenu 2"/>
          <p:cNvSpPr>
            <a:spLocks noGrp="1"/>
          </p:cNvSpPr>
          <p:nvPr>
            <p:ph idx="1"/>
          </p:nvPr>
        </p:nvSpPr>
        <p:spPr>
          <a:xfrm>
            <a:off x="814347" y="2986515"/>
            <a:ext cx="5683208" cy="2571446"/>
          </a:xfrm>
        </p:spPr>
        <p:txBody>
          <a:bodyPr/>
          <a:lstStyle/>
          <a:p>
            <a:r>
              <a:rPr lang="fr-FR" dirty="0" err="1"/>
              <a:t>Implementation</a:t>
            </a:r>
            <a:r>
              <a:rPr lang="fr-FR" dirty="0"/>
              <a:t> of an </a:t>
            </a:r>
            <a:r>
              <a:rPr lang="fr-FR" dirty="0" err="1"/>
              <a:t>artificial</a:t>
            </a:r>
            <a:r>
              <a:rPr lang="fr-FR" dirty="0"/>
              <a:t> intelligence for </a:t>
            </a:r>
            <a:r>
              <a:rPr lang="fr-FR" dirty="0" err="1" smtClean="0"/>
              <a:t>Arimaa</a:t>
            </a:r>
            <a:r>
              <a:rPr lang="fr-FR" dirty="0" smtClean="0"/>
              <a:t>.</a:t>
            </a:r>
          </a:p>
          <a:p>
            <a:pPr lvl="1">
              <a:buFont typeface="Arial" panose="020B0604020202020204" pitchFamily="34" charset="0"/>
              <a:buChar char="•"/>
            </a:pPr>
            <a:r>
              <a:rPr lang="fr-FR" dirty="0" smtClean="0"/>
              <a:t>Use of the </a:t>
            </a:r>
            <a:r>
              <a:rPr lang="fr-FR" dirty="0"/>
              <a:t>Monte Carle </a:t>
            </a:r>
            <a:r>
              <a:rPr lang="fr-FR" dirty="0" err="1"/>
              <a:t>Tree</a:t>
            </a:r>
            <a:r>
              <a:rPr lang="fr-FR" dirty="0"/>
              <a:t> </a:t>
            </a:r>
            <a:r>
              <a:rPr lang="fr-FR" dirty="0" err="1"/>
              <a:t>Search</a:t>
            </a:r>
            <a:r>
              <a:rPr lang="fr-FR" dirty="0"/>
              <a:t> </a:t>
            </a:r>
            <a:r>
              <a:rPr lang="fr-FR" dirty="0" err="1"/>
              <a:t>algorithm</a:t>
            </a:r>
            <a:endParaRPr lang="fr-FR" dirty="0"/>
          </a:p>
          <a:p>
            <a:pPr lvl="1">
              <a:buFont typeface="Arial" panose="020B0604020202020204" pitchFamily="34" charset="0"/>
              <a:buChar char="•"/>
            </a:pPr>
            <a:r>
              <a:rPr lang="fr-FR" dirty="0"/>
              <a:t>Exploitation of </a:t>
            </a:r>
            <a:r>
              <a:rPr lang="en-US" dirty="0"/>
              <a:t>parallelization on a set of clusters of </a:t>
            </a:r>
            <a:r>
              <a:rPr lang="fr-FR" dirty="0"/>
              <a:t>multi-</a:t>
            </a:r>
            <a:r>
              <a:rPr lang="fr-FR" dirty="0" err="1"/>
              <a:t>core</a:t>
            </a:r>
            <a:r>
              <a:rPr lang="fr-FR" dirty="0"/>
              <a:t> machines</a:t>
            </a:r>
          </a:p>
          <a:p>
            <a:r>
              <a:rPr lang="fr-FR" dirty="0" err="1"/>
              <a:t>Creation</a:t>
            </a:r>
            <a:r>
              <a:rPr lang="fr-FR" dirty="0"/>
              <a:t> of </a:t>
            </a:r>
            <a:r>
              <a:rPr lang="fr-FR" dirty="0" smtClean="0"/>
              <a:t>an </a:t>
            </a:r>
            <a:r>
              <a:rPr lang="fr-FR" dirty="0"/>
              <a:t>user interface to test the </a:t>
            </a:r>
            <a:r>
              <a:rPr lang="fr-FR" dirty="0" err="1"/>
              <a:t>algorithm</a:t>
            </a:r>
            <a:r>
              <a:rPr lang="fr-FR" dirty="0"/>
              <a:t> </a:t>
            </a:r>
            <a:r>
              <a:rPr lang="fr-FR" dirty="0" err="1"/>
              <a:t>against</a:t>
            </a:r>
            <a:r>
              <a:rPr lang="fr-FR" dirty="0"/>
              <a:t> </a:t>
            </a:r>
            <a:r>
              <a:rPr lang="fr-FR" dirty="0" err="1"/>
              <a:t>humans</a:t>
            </a:r>
            <a:endParaRPr lang="fr-FR" dirty="0"/>
          </a:p>
        </p:txBody>
      </p:sp>
      <p:pic>
        <p:nvPicPr>
          <p:cNvPr id="6" name="Image 5" descr="monte-fuji.jpg"/>
          <p:cNvPicPr>
            <a:picLocks noChangeAspect="1"/>
          </p:cNvPicPr>
          <p:nvPr/>
        </p:nvPicPr>
        <p:blipFill>
          <a:blip r:embed="rId3"/>
          <a:stretch>
            <a:fillRect/>
          </a:stretch>
        </p:blipFill>
        <p:spPr>
          <a:xfrm>
            <a:off x="7811121" y="259489"/>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169783__tea-tea-cup-saucer-leaves-white-background_p.jpg"/>
          <p:cNvPicPr>
            <a:picLocks noChangeAspect="1"/>
          </p:cNvPicPr>
          <p:nvPr/>
        </p:nvPicPr>
        <p:blipFill>
          <a:blip r:embed="rId4"/>
          <a:stretch>
            <a:fillRect/>
          </a:stretch>
        </p:blipFill>
        <p:spPr>
          <a:xfrm>
            <a:off x="7764982" y="2534635"/>
            <a:ext cx="2743200" cy="167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descr="Squidward_Design_2.jpg"/>
          <p:cNvPicPr>
            <a:picLocks noChangeAspect="1"/>
          </p:cNvPicPr>
          <p:nvPr/>
        </p:nvPicPr>
        <p:blipFill>
          <a:blip r:embed="rId5"/>
          <a:stretch>
            <a:fillRect/>
          </a:stretch>
        </p:blipFill>
        <p:spPr>
          <a:xfrm>
            <a:off x="7864241" y="4341377"/>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789A2A0C-D44F-4523-8D1A-D12B62504EB2}" type="slidenum">
              <a:rPr lang="fr-FR" smtClean="0"/>
              <a:t>50</a:t>
            </a:fld>
            <a:endParaRPr lang="fr-FR"/>
          </a:p>
        </p:txBody>
      </p:sp>
    </p:spTree>
    <p:extLst>
      <p:ext uri="{BB962C8B-B14F-4D97-AF65-F5344CB8AC3E}">
        <p14:creationId xmlns:p14="http://schemas.microsoft.com/office/powerpoint/2010/main" val="596686804"/>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9A2A0C-D44F-4523-8D1A-D12B62504EB2}" type="slidenum">
              <a:rPr lang="fr-FR" smtClean="0"/>
              <a:t>51</a:t>
            </a:fld>
            <a:endParaRPr lang="fr-FR"/>
          </a:p>
        </p:txBody>
      </p:sp>
      <p:pic>
        <p:nvPicPr>
          <p:cNvPr id="1026" name="Picture 2" descr="http://m.memegen.com/wsyb2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363" y="237380"/>
            <a:ext cx="55054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72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854625" y="2020469"/>
            <a:ext cx="4802188" cy="3416320"/>
          </a:xfrm>
          <a:prstGeom prst="rect">
            <a:avLst/>
          </a:prstGeom>
        </p:spPr>
        <p:txBody>
          <a:bodyPr rtlCol="0">
            <a:spAutoFit/>
          </a:bodyPr>
          <a:lstStyle/>
          <a:p>
            <a:r>
              <a:rPr lang="fr-FR" sz="2400" dirty="0"/>
              <a:t>Project goals :</a:t>
            </a:r>
            <a:endParaRPr lang="fr-FR" sz="2400" dirty="0">
              <a:solidFill>
                <a:srgbClr val="FF0000"/>
              </a:solidFill>
            </a:endParaRPr>
          </a:p>
          <a:p>
            <a:pPr marL="342900" indent="-342900">
              <a:buClr>
                <a:srgbClr val="FF3300"/>
              </a:buClr>
              <a:buFont typeface="Wingdings" panose="05000000000000000000" pitchFamily="2" charset="2"/>
              <a:buChar char="§"/>
            </a:pPr>
            <a:r>
              <a:rPr lang="en-US" sz="2400" dirty="0"/>
              <a:t>Use a calculus power using</a:t>
            </a:r>
            <a:endParaRPr lang="fr-FR" sz="2400" dirty="0"/>
          </a:p>
          <a:p>
            <a:pPr marL="800100" lvl="1" indent="-342900">
              <a:buClr>
                <a:srgbClr val="FF3300"/>
              </a:buClr>
              <a:buFont typeface="Arial" panose="020B0604020202020204" pitchFamily="34" charset="0"/>
              <a:buChar char="•"/>
            </a:pPr>
            <a:r>
              <a:rPr lang="en-US" sz="2400" dirty="0" smtClean="0"/>
              <a:t>CPU </a:t>
            </a:r>
            <a:r>
              <a:rPr lang="fr-FR" sz="2400" dirty="0" err="1"/>
              <a:t>parallelization</a:t>
            </a:r>
            <a:r>
              <a:rPr lang="fr-FR" sz="2400" dirty="0"/>
              <a:t> or</a:t>
            </a:r>
          </a:p>
          <a:p>
            <a:pPr marL="742950" lvl="1" indent="-285750">
              <a:buClr>
                <a:srgbClr val="FF3300"/>
              </a:buClr>
              <a:buFont typeface="Arial" panose="020B0604020202020204" pitchFamily="34" charset="0"/>
              <a:buChar char="•"/>
            </a:pPr>
            <a:r>
              <a:rPr lang="en-US" sz="2400" dirty="0">
                <a:solidFill>
                  <a:srgbClr val="000000"/>
                </a:solidFill>
                <a:latin typeface="Calibri" charset="0"/>
              </a:rPr>
              <a:t>GPU </a:t>
            </a:r>
            <a:r>
              <a:rPr lang="fr-FR" sz="2400" dirty="0" err="1">
                <a:solidFill>
                  <a:srgbClr val="000000"/>
                </a:solidFill>
                <a:latin typeface="Calibri" charset="0"/>
              </a:rPr>
              <a:t>parallelization</a:t>
            </a:r>
            <a:endParaRPr lang="fr-FR" sz="2400" dirty="0">
              <a:solidFill>
                <a:srgbClr val="000000"/>
              </a:solidFill>
              <a:latin typeface="Calibri" charset="0"/>
            </a:endParaRPr>
          </a:p>
          <a:p>
            <a:endParaRPr lang="fr-FR" sz="2400" dirty="0">
              <a:solidFill>
                <a:srgbClr val="FF0000"/>
              </a:solidFill>
            </a:endParaRPr>
          </a:p>
          <a:p>
            <a:pPr marL="342900" indent="-342900">
              <a:buClr>
                <a:srgbClr val="FF3300"/>
              </a:buClr>
              <a:buFont typeface="Wingdings" panose="05000000000000000000" pitchFamily="2" charset="2"/>
              <a:buChar char="§"/>
            </a:pPr>
            <a:r>
              <a:rPr lang="fr-FR" sz="2400" dirty="0" err="1" smtClean="0">
                <a:solidFill>
                  <a:srgbClr val="000000"/>
                </a:solidFill>
                <a:latin typeface="Calibri"/>
              </a:rPr>
              <a:t>Develop</a:t>
            </a:r>
            <a:r>
              <a:rPr lang="fr-FR" sz="2400" dirty="0" smtClean="0">
                <a:solidFill>
                  <a:srgbClr val="000000"/>
                </a:solidFill>
                <a:latin typeface="Calibri"/>
              </a:rPr>
              <a:t> </a:t>
            </a:r>
            <a:r>
              <a:rPr lang="en-US" sz="2400" dirty="0">
                <a:solidFill>
                  <a:srgbClr val="000000"/>
                </a:solidFill>
                <a:latin typeface="Calibri"/>
              </a:rPr>
              <a:t>the solution </a:t>
            </a:r>
            <a:r>
              <a:rPr lang="en-US" sz="2400" dirty="0" smtClean="0">
                <a:solidFill>
                  <a:srgbClr val="000000"/>
                </a:solidFill>
                <a:latin typeface="Calibri"/>
              </a:rPr>
              <a:t>on</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latin typeface="Calibri"/>
              </a:rPr>
              <a:t>1 Computer</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latin typeface="Calibri"/>
              </a:rPr>
              <a:t>Computers </a:t>
            </a:r>
            <a:r>
              <a:rPr lang="fr-FR" sz="2400" dirty="0">
                <a:solidFill>
                  <a:srgbClr val="000000"/>
                </a:solidFill>
                <a:latin typeface="Calibri"/>
              </a:rPr>
              <a:t>of </a:t>
            </a:r>
            <a:r>
              <a:rPr lang="en-US" sz="2400" dirty="0">
                <a:solidFill>
                  <a:srgbClr val="000000"/>
                </a:solidFill>
                <a:latin typeface="Calibri"/>
              </a:rPr>
              <a:t>our </a:t>
            </a:r>
            <a:r>
              <a:rPr lang="en-US" sz="2400" dirty="0" smtClean="0">
                <a:solidFill>
                  <a:srgbClr val="000000"/>
                </a:solidFill>
                <a:latin typeface="Calibri"/>
              </a:rPr>
              <a:t>department</a:t>
            </a:r>
            <a:endParaRPr lang="fr-FR" sz="2400" dirty="0"/>
          </a:p>
          <a:p>
            <a:pPr marL="742950" lvl="1" indent="-285750">
              <a:buClr>
                <a:srgbClr val="FF3300"/>
              </a:buClr>
              <a:buFont typeface="Arial" panose="020B0604020202020204" pitchFamily="34" charset="0"/>
              <a:buChar char="•"/>
            </a:pPr>
            <a:r>
              <a:rPr lang="en-US" sz="2400" dirty="0">
                <a:solidFill>
                  <a:srgbClr val="000000"/>
                </a:solidFill>
                <a:latin typeface="Calibri" charset="0"/>
              </a:rPr>
              <a:t>G</a:t>
            </a:r>
            <a:r>
              <a:rPr lang="en-US" sz="2400" dirty="0" smtClean="0">
                <a:solidFill>
                  <a:srgbClr val="000000"/>
                </a:solidFill>
                <a:latin typeface="Calibri"/>
              </a:rPr>
              <a:t>rid'5000</a:t>
            </a:r>
            <a:r>
              <a:rPr lang="fr-FR" sz="2400" dirty="0">
                <a:solidFill>
                  <a:srgbClr val="000000"/>
                </a:solidFill>
                <a:latin typeface="Calibri"/>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6</a:t>
            </a:fld>
            <a:endParaRPr lang="fr-FR"/>
          </a:p>
        </p:txBody>
      </p:sp>
    </p:spTree>
    <p:extLst>
      <p:ext uri="{BB962C8B-B14F-4D97-AF65-F5344CB8AC3E}">
        <p14:creationId xmlns:p14="http://schemas.microsoft.com/office/powerpoint/2010/main" val="7323585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b="1" dirty="0" err="1">
                <a:solidFill>
                  <a:srgbClr val="FF3300"/>
                </a:solidFill>
              </a:rPr>
              <a:t>Arimaa</a:t>
            </a:r>
            <a:r>
              <a:rPr lang="fr-FR" b="1" dirty="0">
                <a:solidFill>
                  <a:srgbClr val="FF3300"/>
                </a:solidFill>
              </a:rPr>
              <a:t> </a:t>
            </a:r>
            <a:r>
              <a:rPr lang="fr-FR" b="1" dirty="0" err="1">
                <a:solidFill>
                  <a:srgbClr val="FF3300"/>
                </a:solidFill>
              </a:rPr>
              <a:t>presentation</a:t>
            </a:r>
            <a:endParaRPr lang="fr-FR" b="1" dirty="0">
              <a:solidFill>
                <a:srgbClr val="FF3300"/>
              </a:solidFill>
            </a:endParaRPr>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a:t>Specifications</a:t>
            </a:r>
            <a:endParaRPr lang="fr-FR" dirty="0"/>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6186115" y="2027492"/>
            <a:ext cx="4638788" cy="401354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7</a:t>
            </a:fld>
            <a:endParaRPr lang="fr-FR"/>
          </a:p>
        </p:txBody>
      </p:sp>
    </p:spTree>
    <p:extLst>
      <p:ext uri="{BB962C8B-B14F-4D97-AF65-F5344CB8AC3E}">
        <p14:creationId xmlns:p14="http://schemas.microsoft.com/office/powerpoint/2010/main" val="10223809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7924" y="485031"/>
            <a:ext cx="9753600" cy="710987"/>
          </a:xfrm>
        </p:spPr>
        <p:txBody>
          <a:bodyPr/>
          <a:lstStyle/>
          <a:p>
            <a:r>
              <a:rPr lang="fr-FR" b="1" dirty="0" err="1" smtClean="0"/>
              <a:t>Arimaa</a:t>
            </a:r>
            <a:endParaRPr lang="fr-FR" b="1" dirty="0"/>
          </a:p>
        </p:txBody>
      </p:sp>
      <p:sp>
        <p:nvSpPr>
          <p:cNvPr id="3" name="Espace réservé du contenu 2"/>
          <p:cNvSpPr>
            <a:spLocks noGrp="1"/>
          </p:cNvSpPr>
          <p:nvPr>
            <p:ph idx="1"/>
          </p:nvPr>
        </p:nvSpPr>
        <p:spPr>
          <a:xfrm>
            <a:off x="1281032" y="2460274"/>
            <a:ext cx="6398150" cy="3539527"/>
          </a:xfrm>
        </p:spPr>
        <p:txBody>
          <a:bodyPr/>
          <a:lstStyle/>
          <a:p>
            <a:r>
              <a:rPr lang="en-US" dirty="0"/>
              <a:t>Plays on a chess board</a:t>
            </a:r>
          </a:p>
          <a:p>
            <a:endParaRPr lang="en-US" dirty="0"/>
          </a:p>
          <a:p>
            <a:r>
              <a:rPr lang="en-US" dirty="0"/>
              <a:t>Follows simple rules</a:t>
            </a:r>
          </a:p>
          <a:p>
            <a:endParaRPr lang="en-US" dirty="0"/>
          </a:p>
          <a:p>
            <a:r>
              <a:rPr lang="en-US" dirty="0"/>
              <a:t>Difficult to play for artificial intelligence</a:t>
            </a:r>
          </a:p>
          <a:p>
            <a:endParaRPr lang="en-US" dirty="0"/>
          </a:p>
          <a:p>
            <a:r>
              <a:rPr lang="en-US" dirty="0"/>
              <a:t>Unlike for chess, no algorithm </a:t>
            </a:r>
            <a:r>
              <a:rPr lang="en-US" dirty="0" smtClean="0"/>
              <a:t>running</a:t>
            </a:r>
            <a:br>
              <a:rPr lang="en-US" dirty="0" smtClean="0"/>
            </a:br>
            <a:r>
              <a:rPr lang="en-US" dirty="0" smtClean="0"/>
              <a:t>on </a:t>
            </a:r>
            <a:r>
              <a:rPr lang="en-US" dirty="0"/>
              <a:t>a modest personal computer can </a:t>
            </a:r>
            <a:r>
              <a:rPr lang="en-US" dirty="0" smtClean="0"/>
              <a:t>best</a:t>
            </a:r>
            <a:br>
              <a:rPr lang="en-US" dirty="0" smtClean="0"/>
            </a:br>
            <a:r>
              <a:rPr lang="en-US" dirty="0" smtClean="0"/>
              <a:t>the </a:t>
            </a:r>
            <a:r>
              <a:rPr lang="en-US" dirty="0"/>
              <a:t>human champions</a:t>
            </a:r>
            <a:endParaRPr lang="fr-FR" dirty="0"/>
          </a:p>
        </p:txBody>
      </p:sp>
      <p:pic>
        <p:nvPicPr>
          <p:cNvPr id="5" name="Image 4" descr="pic.png"/>
          <p:cNvPicPr>
            <a:picLocks noChangeAspect="1"/>
          </p:cNvPicPr>
          <p:nvPr/>
        </p:nvPicPr>
        <p:blipFill>
          <a:blip r:embed="rId3"/>
          <a:stretch>
            <a:fillRect/>
          </a:stretch>
        </p:blipFill>
        <p:spPr>
          <a:xfrm>
            <a:off x="7679182" y="1922981"/>
            <a:ext cx="3589168" cy="3573065"/>
          </a:xfrm>
          <a:prstGeom prst="rect">
            <a:avLst/>
          </a:prstGeom>
        </p:spPr>
      </p:pic>
      <p:sp>
        <p:nvSpPr>
          <p:cNvPr id="7"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game</a:t>
            </a:r>
            <a:endParaRPr lang="fr-FR" dirty="0"/>
          </a:p>
        </p:txBody>
      </p:sp>
      <p:sp>
        <p:nvSpPr>
          <p:cNvPr id="4" name="Slide Number Placeholder 3"/>
          <p:cNvSpPr>
            <a:spLocks noGrp="1"/>
          </p:cNvSpPr>
          <p:nvPr>
            <p:ph type="sldNum" sz="quarter" idx="12"/>
          </p:nvPr>
        </p:nvSpPr>
        <p:spPr/>
        <p:txBody>
          <a:bodyPr/>
          <a:lstStyle/>
          <a:p>
            <a:fld id="{789A2A0C-D44F-4523-8D1A-D12B62504EB2}" type="slidenum">
              <a:rPr lang="fr-FR" smtClean="0"/>
              <a:t>8</a:t>
            </a:fld>
            <a:endParaRPr lang="fr-FR"/>
          </a:p>
        </p:txBody>
      </p:sp>
    </p:spTree>
    <p:extLst>
      <p:ext uri="{BB962C8B-B14F-4D97-AF65-F5344CB8AC3E}">
        <p14:creationId xmlns:p14="http://schemas.microsoft.com/office/powerpoint/2010/main" val="107705809"/>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219200" y="2451782"/>
            <a:ext cx="9753600" cy="3539527"/>
          </a:xfrm>
        </p:spPr>
        <p:txBody>
          <a:bodyPr/>
          <a:lstStyle/>
          <a:p>
            <a:r>
              <a:rPr lang="en-US" dirty="0"/>
              <a:t>Each player starts off with 16 pieces, as follows :</a:t>
            </a:r>
          </a:p>
          <a:p>
            <a:endParaRPr lang="en-US" dirty="0"/>
          </a:p>
          <a:p>
            <a:endParaRPr lang="en-US" dirty="0"/>
          </a:p>
          <a:p>
            <a:endParaRPr lang="en-US" dirty="0"/>
          </a:p>
          <a:p>
            <a:r>
              <a:rPr lang="en-US" dirty="0"/>
              <a:t>Each player disposes of 4 moves per turn</a:t>
            </a:r>
          </a:p>
          <a:p>
            <a:endParaRPr lang="en-US" dirty="0"/>
          </a:p>
          <a:p>
            <a:r>
              <a:rPr lang="en-US" dirty="0"/>
              <a:t>A win is achieved by having a rabbit reaching the opposite side of the board</a:t>
            </a:r>
            <a:endParaRPr lang="fr-FR" dirty="0"/>
          </a:p>
        </p:txBody>
      </p:sp>
      <p:pic>
        <p:nvPicPr>
          <p:cNvPr id="7" name="Image 6" descr="Pieces.png"/>
          <p:cNvPicPr>
            <a:picLocks noChangeAspect="1"/>
          </p:cNvPicPr>
          <p:nvPr/>
        </p:nvPicPr>
        <p:blipFill>
          <a:blip r:embed="rId3"/>
          <a:stretch>
            <a:fillRect/>
          </a:stretch>
        </p:blipFill>
        <p:spPr>
          <a:xfrm>
            <a:off x="775583" y="2914547"/>
            <a:ext cx="10670308" cy="1038793"/>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r>
              <a:rPr lang="fr-FR" dirty="0"/>
              <a:t>Basic </a:t>
            </a:r>
            <a:r>
              <a:rPr lang="fr-FR" dirty="0" err="1"/>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9</a:t>
            </a:fld>
            <a:endParaRPr lang="fr-FR"/>
          </a:p>
        </p:txBody>
      </p:sp>
    </p:spTree>
    <p:extLst>
      <p:ext uri="{BB962C8B-B14F-4D97-AF65-F5344CB8AC3E}">
        <p14:creationId xmlns:p14="http://schemas.microsoft.com/office/powerpoint/2010/main" val="1136190268"/>
      </p:ext>
    </p:extLst>
  </p:cSld>
  <p:clrMapOvr>
    <a:masterClrMapping/>
  </p:clrMapOvr>
  <p:transition spd="slow">
    <p:push/>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Custom 1">
      <a:dk1>
        <a:srgbClr val="000000"/>
      </a:dk1>
      <a:lt1>
        <a:srgbClr val="000000"/>
      </a:lt1>
      <a:dk2>
        <a:srgbClr val="FFFFFF"/>
      </a:dk2>
      <a:lt2>
        <a:srgbClr val="FF3300"/>
      </a:lt2>
      <a:accent1>
        <a:srgbClr val="838D9B"/>
      </a:accent1>
      <a:accent2>
        <a:srgbClr val="FF3300"/>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Perspective</Template>
  <TotalTime>133</TotalTime>
  <Words>1479</Words>
  <Application>Microsoft Office PowerPoint</Application>
  <PresentationFormat>Custom</PresentationFormat>
  <Paragraphs>480</Paragraphs>
  <Slides>51</Slides>
  <Notes>49</Notes>
  <HiddenSlides>2</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Perspective</vt:lpstr>
      <vt:lpstr>Fast and furious Game Playing : MonteCarlo drift</vt:lpstr>
      <vt:lpstr>Introduction</vt:lpstr>
      <vt:lpstr>Introduction</vt:lpstr>
      <vt:lpstr>PowerPoint Presentation</vt:lpstr>
      <vt:lpstr>PowerPoint Presentation</vt:lpstr>
      <vt:lpstr>PowerPoint Presentation</vt:lpstr>
      <vt:lpstr>Contents</vt:lpstr>
      <vt:lpstr>Arimaa</vt:lpstr>
      <vt:lpstr>PowerPoint Presentation</vt:lpstr>
      <vt:lpstr>PowerPoint Presentation</vt:lpstr>
      <vt:lpstr>PowerPoint Presentation</vt:lpstr>
      <vt:lpstr>PowerPoint Presentation</vt:lpstr>
      <vt:lpstr>PowerPoint Presentation</vt:lpstr>
      <vt:lpstr>Contents</vt:lpstr>
      <vt:lpstr>PowerPoint Presentation</vt:lpstr>
      <vt:lpstr>Monte Carlo Method</vt:lpstr>
      <vt:lpstr>PowerPoint Presentation</vt:lpstr>
      <vt:lpstr>PowerPoint Presentation</vt:lpstr>
      <vt:lpstr>PowerPoint Presentation</vt:lpstr>
      <vt:lpstr>PowerPoint Presentation</vt:lpstr>
      <vt:lpstr>PowerPoint Presentation</vt:lpstr>
      <vt:lpstr>PowerPoint Presentation</vt:lpstr>
      <vt:lpstr>MCTS algorithm</vt:lpstr>
      <vt:lpstr>PowerPoint Presentation</vt:lpstr>
      <vt:lpstr>MCTS algorithm</vt:lpstr>
      <vt:lpstr>MCTS algorithm</vt:lpstr>
      <vt:lpstr>MCTS algorithm</vt:lpstr>
      <vt:lpstr>MCTS algorithm</vt:lpstr>
      <vt:lpstr>MCTS algorithm</vt:lpstr>
      <vt:lpstr>Contents</vt:lpstr>
      <vt:lpstr>PowerPoint Presentation</vt:lpstr>
      <vt:lpstr>PowerPoint Presentation</vt:lpstr>
      <vt:lpstr>PowerPoint Presentation</vt:lpstr>
      <vt:lpstr>PowerPoint Presentation</vt:lpstr>
      <vt:lpstr>Contents</vt:lpstr>
      <vt:lpstr>PowerPoint Presentation</vt:lpstr>
      <vt:lpstr>PowerPoint Presentation</vt:lpstr>
      <vt:lpstr>Contents</vt:lpstr>
      <vt:lpstr>Hardware infrastructure</vt:lpstr>
      <vt:lpstr>Actor model</vt:lpstr>
      <vt:lpstr>Another way to parallelize</vt:lpstr>
      <vt:lpstr>Technical solutions</vt:lpstr>
      <vt:lpstr>C++ Actor Framework</vt:lpstr>
      <vt:lpstr>MPI</vt:lpstr>
      <vt:lpstr>OpenMP / OpenACC </vt:lpstr>
      <vt:lpstr>Development Methodologies</vt:lpstr>
      <vt:lpstr>Key Areas :</vt:lpstr>
      <vt:lpstr>Planning Poker Estimation Technique </vt:lpstr>
      <vt:lpstr>PowerPoint Presentation</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Benoît Viguier</cp:lastModifiedBy>
  <cp:revision>86</cp:revision>
  <dcterms:created xsi:type="dcterms:W3CDTF">2013-08-01T12:25:05Z</dcterms:created>
  <dcterms:modified xsi:type="dcterms:W3CDTF">2014-12-18T09:15:42Z</dcterms:modified>
</cp:coreProperties>
</file>